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8" r:id="rId10"/>
    <p:sldId id="279" r:id="rId11"/>
    <p:sldId id="280" r:id="rId12"/>
    <p:sldId id="281" r:id="rId13"/>
    <p:sldId id="282" r:id="rId14"/>
    <p:sldId id="28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2" r:id="rId49"/>
    <p:sldId id="303" r:id="rId50"/>
    <p:sldId id="304" r:id="rId5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05"/>
    <p:restoredTop sz="96296"/>
  </p:normalViewPr>
  <p:slideViewPr>
    <p:cSldViewPr snapToGrid="0">
      <p:cViewPr varScale="1">
        <p:scale>
          <a:sx n="156" d="100"/>
          <a:sy n="156" d="100"/>
        </p:scale>
        <p:origin x="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E56A7-D675-4BB4-94DB-618F06DD696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7EF55D8-5C0E-4B53-AEBD-5EE17C21FE56}">
      <dgm:prSet/>
      <dgm:spPr/>
      <dgm:t>
        <a:bodyPr/>
        <a:lstStyle/>
        <a:p>
          <a:r>
            <a:rPr lang="en-US" b="1" i="0"/>
            <a:t>Plaintext</a:t>
          </a:r>
          <a:r>
            <a:rPr lang="en-US" b="0" i="0"/>
            <a:t>: The original, readable information that you want to protect.</a:t>
          </a:r>
          <a:endParaRPr lang="en-US"/>
        </a:p>
      </dgm:t>
    </dgm:pt>
    <dgm:pt modelId="{28AC7450-2A14-4870-81DF-886590E6B854}" type="parTrans" cxnId="{D1E7727C-BDA2-4622-B922-46353E1BD244}">
      <dgm:prSet/>
      <dgm:spPr/>
      <dgm:t>
        <a:bodyPr/>
        <a:lstStyle/>
        <a:p>
          <a:endParaRPr lang="en-US"/>
        </a:p>
      </dgm:t>
    </dgm:pt>
    <dgm:pt modelId="{8D831840-19D2-4336-823C-282AC994B29C}" type="sibTrans" cxnId="{D1E7727C-BDA2-4622-B922-46353E1BD244}">
      <dgm:prSet/>
      <dgm:spPr/>
      <dgm:t>
        <a:bodyPr/>
        <a:lstStyle/>
        <a:p>
          <a:endParaRPr lang="en-US"/>
        </a:p>
      </dgm:t>
    </dgm:pt>
    <dgm:pt modelId="{D24237CB-DBB5-4573-A865-EF85BA8AB359}">
      <dgm:prSet/>
      <dgm:spPr/>
      <dgm:t>
        <a:bodyPr/>
        <a:lstStyle/>
        <a:p>
          <a:r>
            <a:rPr lang="en-US" b="1" i="0"/>
            <a:t>Ciphertext</a:t>
          </a:r>
          <a:r>
            <a:rPr lang="en-US" b="0" i="0"/>
            <a:t>: The scrambled and unreadable output after encryption.</a:t>
          </a:r>
          <a:endParaRPr lang="en-US"/>
        </a:p>
      </dgm:t>
    </dgm:pt>
    <dgm:pt modelId="{1BF22BAD-1F0F-40C0-82E8-4A43C70BA16A}" type="parTrans" cxnId="{7C64798C-6D61-47A8-910A-2638A561AE08}">
      <dgm:prSet/>
      <dgm:spPr/>
      <dgm:t>
        <a:bodyPr/>
        <a:lstStyle/>
        <a:p>
          <a:endParaRPr lang="en-US"/>
        </a:p>
      </dgm:t>
    </dgm:pt>
    <dgm:pt modelId="{A5AD57F5-DECF-45A3-95EF-822D46803BBD}" type="sibTrans" cxnId="{7C64798C-6D61-47A8-910A-2638A561AE08}">
      <dgm:prSet/>
      <dgm:spPr/>
      <dgm:t>
        <a:bodyPr/>
        <a:lstStyle/>
        <a:p>
          <a:endParaRPr lang="en-US"/>
        </a:p>
      </dgm:t>
    </dgm:pt>
    <dgm:pt modelId="{6FB1AA80-CA5A-4F84-A51E-D6A9CDB14FC1}">
      <dgm:prSet/>
      <dgm:spPr/>
      <dgm:t>
        <a:bodyPr/>
        <a:lstStyle/>
        <a:p>
          <a:r>
            <a:rPr lang="en-US" b="1" i="0"/>
            <a:t>Encryption Key</a:t>
          </a:r>
          <a:r>
            <a:rPr lang="en-US" b="0" i="0"/>
            <a:t>: A secret value used for encrypting the plaintext.</a:t>
          </a:r>
          <a:endParaRPr lang="en-US"/>
        </a:p>
      </dgm:t>
    </dgm:pt>
    <dgm:pt modelId="{E6AC5BDB-5E56-414F-A45A-DCD0FAEBAC08}" type="parTrans" cxnId="{BBB4DC32-79B6-4615-8E8C-776A5C9B5A06}">
      <dgm:prSet/>
      <dgm:spPr/>
      <dgm:t>
        <a:bodyPr/>
        <a:lstStyle/>
        <a:p>
          <a:endParaRPr lang="en-US"/>
        </a:p>
      </dgm:t>
    </dgm:pt>
    <dgm:pt modelId="{84061C6B-87B2-4170-995B-6C5D6BD90BE6}" type="sibTrans" cxnId="{BBB4DC32-79B6-4615-8E8C-776A5C9B5A06}">
      <dgm:prSet/>
      <dgm:spPr/>
      <dgm:t>
        <a:bodyPr/>
        <a:lstStyle/>
        <a:p>
          <a:endParaRPr lang="en-US"/>
        </a:p>
      </dgm:t>
    </dgm:pt>
    <dgm:pt modelId="{90DF0583-598B-468F-824E-53E016DAFC49}">
      <dgm:prSet/>
      <dgm:spPr/>
      <dgm:t>
        <a:bodyPr/>
        <a:lstStyle/>
        <a:p>
          <a:r>
            <a:rPr lang="en-US" b="1" i="0"/>
            <a:t>Decryption Key</a:t>
          </a:r>
          <a:r>
            <a:rPr lang="en-US" b="0" i="0"/>
            <a:t>: A secret value used for decrypting the ciphertext back into plaintext. For symmetric encryption, the encryption and decryption keys are the same. For asymmetric encryption, they are different.</a:t>
          </a:r>
          <a:endParaRPr lang="en-US"/>
        </a:p>
      </dgm:t>
    </dgm:pt>
    <dgm:pt modelId="{D08CAD6C-60EC-41AA-8C92-740341B06019}" type="parTrans" cxnId="{DD57D00C-56B1-46CD-A09F-22A6088F4C92}">
      <dgm:prSet/>
      <dgm:spPr/>
      <dgm:t>
        <a:bodyPr/>
        <a:lstStyle/>
        <a:p>
          <a:endParaRPr lang="en-US"/>
        </a:p>
      </dgm:t>
    </dgm:pt>
    <dgm:pt modelId="{6E75CAF0-0B0D-4BC8-AE6A-5D53EEDDA45C}" type="sibTrans" cxnId="{DD57D00C-56B1-46CD-A09F-22A6088F4C92}">
      <dgm:prSet/>
      <dgm:spPr/>
      <dgm:t>
        <a:bodyPr/>
        <a:lstStyle/>
        <a:p>
          <a:endParaRPr lang="en-US"/>
        </a:p>
      </dgm:t>
    </dgm:pt>
    <dgm:pt modelId="{07266C43-DBC6-0D4A-B8ED-7D0B7D958565}" type="pres">
      <dgm:prSet presAssocID="{C6AE56A7-D675-4BB4-94DB-618F06DD696E}" presName="linear" presStyleCnt="0">
        <dgm:presLayoutVars>
          <dgm:animLvl val="lvl"/>
          <dgm:resizeHandles val="exact"/>
        </dgm:presLayoutVars>
      </dgm:prSet>
      <dgm:spPr/>
    </dgm:pt>
    <dgm:pt modelId="{CCB62E46-5238-7E4C-92DC-926F4EA661E4}" type="pres">
      <dgm:prSet presAssocID="{97EF55D8-5C0E-4B53-AEBD-5EE17C21FE56}" presName="parentText" presStyleLbl="node1" presStyleIdx="0" presStyleCnt="4">
        <dgm:presLayoutVars>
          <dgm:chMax val="0"/>
          <dgm:bulletEnabled val="1"/>
        </dgm:presLayoutVars>
      </dgm:prSet>
      <dgm:spPr/>
    </dgm:pt>
    <dgm:pt modelId="{E085EC68-E2D0-9F4B-A980-B460B4B64CF9}" type="pres">
      <dgm:prSet presAssocID="{8D831840-19D2-4336-823C-282AC994B29C}" presName="spacer" presStyleCnt="0"/>
      <dgm:spPr/>
    </dgm:pt>
    <dgm:pt modelId="{476EFA51-6476-5A43-A975-3E6073D4285B}" type="pres">
      <dgm:prSet presAssocID="{D24237CB-DBB5-4573-A865-EF85BA8AB359}" presName="parentText" presStyleLbl="node1" presStyleIdx="1" presStyleCnt="4">
        <dgm:presLayoutVars>
          <dgm:chMax val="0"/>
          <dgm:bulletEnabled val="1"/>
        </dgm:presLayoutVars>
      </dgm:prSet>
      <dgm:spPr/>
    </dgm:pt>
    <dgm:pt modelId="{EC2741A9-BA83-1249-B4A9-044BF43797B1}" type="pres">
      <dgm:prSet presAssocID="{A5AD57F5-DECF-45A3-95EF-822D46803BBD}" presName="spacer" presStyleCnt="0"/>
      <dgm:spPr/>
    </dgm:pt>
    <dgm:pt modelId="{3C52F232-E733-0143-9BF6-63F93B925424}" type="pres">
      <dgm:prSet presAssocID="{6FB1AA80-CA5A-4F84-A51E-D6A9CDB14FC1}" presName="parentText" presStyleLbl="node1" presStyleIdx="2" presStyleCnt="4">
        <dgm:presLayoutVars>
          <dgm:chMax val="0"/>
          <dgm:bulletEnabled val="1"/>
        </dgm:presLayoutVars>
      </dgm:prSet>
      <dgm:spPr/>
    </dgm:pt>
    <dgm:pt modelId="{FA849F35-014C-D948-B12F-328E5903AA2B}" type="pres">
      <dgm:prSet presAssocID="{84061C6B-87B2-4170-995B-6C5D6BD90BE6}" presName="spacer" presStyleCnt="0"/>
      <dgm:spPr/>
    </dgm:pt>
    <dgm:pt modelId="{8DCD1BD9-C844-504F-BE72-F38D13179A88}" type="pres">
      <dgm:prSet presAssocID="{90DF0583-598B-468F-824E-53E016DAFC49}" presName="parentText" presStyleLbl="node1" presStyleIdx="3" presStyleCnt="4">
        <dgm:presLayoutVars>
          <dgm:chMax val="0"/>
          <dgm:bulletEnabled val="1"/>
        </dgm:presLayoutVars>
      </dgm:prSet>
      <dgm:spPr/>
    </dgm:pt>
  </dgm:ptLst>
  <dgm:cxnLst>
    <dgm:cxn modelId="{DD57D00C-56B1-46CD-A09F-22A6088F4C92}" srcId="{C6AE56A7-D675-4BB4-94DB-618F06DD696E}" destId="{90DF0583-598B-468F-824E-53E016DAFC49}" srcOrd="3" destOrd="0" parTransId="{D08CAD6C-60EC-41AA-8C92-740341B06019}" sibTransId="{6E75CAF0-0B0D-4BC8-AE6A-5D53EEDDA45C}"/>
    <dgm:cxn modelId="{BBB4DC32-79B6-4615-8E8C-776A5C9B5A06}" srcId="{C6AE56A7-D675-4BB4-94DB-618F06DD696E}" destId="{6FB1AA80-CA5A-4F84-A51E-D6A9CDB14FC1}" srcOrd="2" destOrd="0" parTransId="{E6AC5BDB-5E56-414F-A45A-DCD0FAEBAC08}" sibTransId="{84061C6B-87B2-4170-995B-6C5D6BD90BE6}"/>
    <dgm:cxn modelId="{5FADFC73-C763-B741-B0E4-E5B30FC11179}" type="presOf" srcId="{D24237CB-DBB5-4573-A865-EF85BA8AB359}" destId="{476EFA51-6476-5A43-A975-3E6073D4285B}" srcOrd="0" destOrd="0" presId="urn:microsoft.com/office/officeart/2005/8/layout/vList2"/>
    <dgm:cxn modelId="{3F9FCD79-21F7-7C41-AADC-6E0DFFE2FC11}" type="presOf" srcId="{C6AE56A7-D675-4BB4-94DB-618F06DD696E}" destId="{07266C43-DBC6-0D4A-B8ED-7D0B7D958565}" srcOrd="0" destOrd="0" presId="urn:microsoft.com/office/officeart/2005/8/layout/vList2"/>
    <dgm:cxn modelId="{D1E7727C-BDA2-4622-B922-46353E1BD244}" srcId="{C6AE56A7-D675-4BB4-94DB-618F06DD696E}" destId="{97EF55D8-5C0E-4B53-AEBD-5EE17C21FE56}" srcOrd="0" destOrd="0" parTransId="{28AC7450-2A14-4870-81DF-886590E6B854}" sibTransId="{8D831840-19D2-4336-823C-282AC994B29C}"/>
    <dgm:cxn modelId="{7C64798C-6D61-47A8-910A-2638A561AE08}" srcId="{C6AE56A7-D675-4BB4-94DB-618F06DD696E}" destId="{D24237CB-DBB5-4573-A865-EF85BA8AB359}" srcOrd="1" destOrd="0" parTransId="{1BF22BAD-1F0F-40C0-82E8-4A43C70BA16A}" sibTransId="{A5AD57F5-DECF-45A3-95EF-822D46803BBD}"/>
    <dgm:cxn modelId="{A58C4DA6-9FEE-7147-A880-C909F2732FA3}" type="presOf" srcId="{90DF0583-598B-468F-824E-53E016DAFC49}" destId="{8DCD1BD9-C844-504F-BE72-F38D13179A88}" srcOrd="0" destOrd="0" presId="urn:microsoft.com/office/officeart/2005/8/layout/vList2"/>
    <dgm:cxn modelId="{3C9244C3-D623-624B-9946-099B06D9736A}" type="presOf" srcId="{97EF55D8-5C0E-4B53-AEBD-5EE17C21FE56}" destId="{CCB62E46-5238-7E4C-92DC-926F4EA661E4}" srcOrd="0" destOrd="0" presId="urn:microsoft.com/office/officeart/2005/8/layout/vList2"/>
    <dgm:cxn modelId="{B2DF34CA-19AD-8548-86A2-5D20BED5B323}" type="presOf" srcId="{6FB1AA80-CA5A-4F84-A51E-D6A9CDB14FC1}" destId="{3C52F232-E733-0143-9BF6-63F93B925424}" srcOrd="0" destOrd="0" presId="urn:microsoft.com/office/officeart/2005/8/layout/vList2"/>
    <dgm:cxn modelId="{A57FB7C9-1CBB-2C4B-BA89-7CAFDD179402}" type="presParOf" srcId="{07266C43-DBC6-0D4A-B8ED-7D0B7D958565}" destId="{CCB62E46-5238-7E4C-92DC-926F4EA661E4}" srcOrd="0" destOrd="0" presId="urn:microsoft.com/office/officeart/2005/8/layout/vList2"/>
    <dgm:cxn modelId="{8E2D8E41-D08A-EE4C-A0F0-579565A92EC1}" type="presParOf" srcId="{07266C43-DBC6-0D4A-B8ED-7D0B7D958565}" destId="{E085EC68-E2D0-9F4B-A980-B460B4B64CF9}" srcOrd="1" destOrd="0" presId="urn:microsoft.com/office/officeart/2005/8/layout/vList2"/>
    <dgm:cxn modelId="{40A7B5A6-A587-CA4E-A0DF-D9ECB9D88860}" type="presParOf" srcId="{07266C43-DBC6-0D4A-B8ED-7D0B7D958565}" destId="{476EFA51-6476-5A43-A975-3E6073D4285B}" srcOrd="2" destOrd="0" presId="urn:microsoft.com/office/officeart/2005/8/layout/vList2"/>
    <dgm:cxn modelId="{CB4000C3-D62E-BE4B-B265-DF237F89293E}" type="presParOf" srcId="{07266C43-DBC6-0D4A-B8ED-7D0B7D958565}" destId="{EC2741A9-BA83-1249-B4A9-044BF43797B1}" srcOrd="3" destOrd="0" presId="urn:microsoft.com/office/officeart/2005/8/layout/vList2"/>
    <dgm:cxn modelId="{B91A6C9B-3F5A-B747-B682-F8BB9539E130}" type="presParOf" srcId="{07266C43-DBC6-0D4A-B8ED-7D0B7D958565}" destId="{3C52F232-E733-0143-9BF6-63F93B925424}" srcOrd="4" destOrd="0" presId="urn:microsoft.com/office/officeart/2005/8/layout/vList2"/>
    <dgm:cxn modelId="{F46742C9-3501-E447-84DA-A71559755EB6}" type="presParOf" srcId="{07266C43-DBC6-0D4A-B8ED-7D0B7D958565}" destId="{FA849F35-014C-D948-B12F-328E5903AA2B}" srcOrd="5" destOrd="0" presId="urn:microsoft.com/office/officeart/2005/8/layout/vList2"/>
    <dgm:cxn modelId="{41BC8F3D-91C9-D141-BDB9-1A1F21BD82EB}" type="presParOf" srcId="{07266C43-DBC6-0D4A-B8ED-7D0B7D958565}" destId="{8DCD1BD9-C844-504F-BE72-F38D13179A8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78C7D-713A-44F8-82CB-994776F9912B}"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E975B87E-481E-45FB-B92D-E01E24D60A62}">
      <dgm:prSet/>
      <dgm:spPr/>
      <dgm:t>
        <a:bodyPr/>
        <a:lstStyle/>
        <a:p>
          <a:r>
            <a:rPr lang="en-US" b="1" i="0"/>
            <a:t>Symmetric Encryption</a:t>
          </a:r>
          <a:endParaRPr lang="en-US"/>
        </a:p>
      </dgm:t>
    </dgm:pt>
    <dgm:pt modelId="{37F6D471-13BA-4DC8-8E99-C9B3F231D247}" type="parTrans" cxnId="{F1AE905C-D0E9-4063-AF8D-9C31A76AF40E}">
      <dgm:prSet/>
      <dgm:spPr/>
      <dgm:t>
        <a:bodyPr/>
        <a:lstStyle/>
        <a:p>
          <a:endParaRPr lang="en-US"/>
        </a:p>
      </dgm:t>
    </dgm:pt>
    <dgm:pt modelId="{3BA34C66-E7CE-4FC9-899D-151EF44D0967}" type="sibTrans" cxnId="{F1AE905C-D0E9-4063-AF8D-9C31A76AF40E}">
      <dgm:prSet/>
      <dgm:spPr/>
      <dgm:t>
        <a:bodyPr/>
        <a:lstStyle/>
        <a:p>
          <a:endParaRPr lang="en-US"/>
        </a:p>
      </dgm:t>
    </dgm:pt>
    <dgm:pt modelId="{80F166AA-632A-4B5E-AF9F-F856DDDC5AE2}">
      <dgm:prSet/>
      <dgm:spPr/>
      <dgm:t>
        <a:bodyPr/>
        <a:lstStyle/>
        <a:p>
          <a:r>
            <a:rPr lang="en-US" b="1" i="0"/>
            <a:t>Asymmetric Encryption</a:t>
          </a:r>
          <a:endParaRPr lang="en-US"/>
        </a:p>
      </dgm:t>
    </dgm:pt>
    <dgm:pt modelId="{72442A13-36D0-45CE-895E-1D122E192BEB}" type="parTrans" cxnId="{8A459F63-6CB1-4372-933F-DED6E02ECD07}">
      <dgm:prSet/>
      <dgm:spPr/>
      <dgm:t>
        <a:bodyPr/>
        <a:lstStyle/>
        <a:p>
          <a:endParaRPr lang="en-US"/>
        </a:p>
      </dgm:t>
    </dgm:pt>
    <dgm:pt modelId="{81589CBD-EFA0-46F6-805B-FDEFD8321B40}" type="sibTrans" cxnId="{8A459F63-6CB1-4372-933F-DED6E02ECD07}">
      <dgm:prSet/>
      <dgm:spPr/>
      <dgm:t>
        <a:bodyPr/>
        <a:lstStyle/>
        <a:p>
          <a:endParaRPr lang="en-US"/>
        </a:p>
      </dgm:t>
    </dgm:pt>
    <dgm:pt modelId="{C61C5B5A-AF98-4A2D-91D6-6A75C2FA31BC}">
      <dgm:prSet/>
      <dgm:spPr/>
      <dgm:t>
        <a:bodyPr/>
        <a:lstStyle/>
        <a:p>
          <a:r>
            <a:rPr lang="en-US" b="1" i="0"/>
            <a:t>Hybrid Encryption</a:t>
          </a:r>
          <a:endParaRPr lang="en-US"/>
        </a:p>
      </dgm:t>
    </dgm:pt>
    <dgm:pt modelId="{B547B2D5-F3B8-43DF-A815-3F3FAB87600C}" type="parTrans" cxnId="{39223A10-0A5E-4D6E-963D-54911E78D8FB}">
      <dgm:prSet/>
      <dgm:spPr/>
      <dgm:t>
        <a:bodyPr/>
        <a:lstStyle/>
        <a:p>
          <a:endParaRPr lang="en-US"/>
        </a:p>
      </dgm:t>
    </dgm:pt>
    <dgm:pt modelId="{0CC3D4A3-D81E-496E-B257-AC67B0A6091D}" type="sibTrans" cxnId="{39223A10-0A5E-4D6E-963D-54911E78D8FB}">
      <dgm:prSet/>
      <dgm:spPr/>
      <dgm:t>
        <a:bodyPr/>
        <a:lstStyle/>
        <a:p>
          <a:endParaRPr lang="en-US"/>
        </a:p>
      </dgm:t>
    </dgm:pt>
    <dgm:pt modelId="{2A6A1E5F-44DE-BA4F-A5AA-D6B90CC554F6}" type="pres">
      <dgm:prSet presAssocID="{E2078C7D-713A-44F8-82CB-994776F9912B}" presName="linear" presStyleCnt="0">
        <dgm:presLayoutVars>
          <dgm:dir/>
          <dgm:animLvl val="lvl"/>
          <dgm:resizeHandles val="exact"/>
        </dgm:presLayoutVars>
      </dgm:prSet>
      <dgm:spPr/>
    </dgm:pt>
    <dgm:pt modelId="{41482D33-B7A3-E34A-ACBA-7665B774FE80}" type="pres">
      <dgm:prSet presAssocID="{E975B87E-481E-45FB-B92D-E01E24D60A62}" presName="parentLin" presStyleCnt="0"/>
      <dgm:spPr/>
    </dgm:pt>
    <dgm:pt modelId="{B84475E8-B97A-D740-BED2-91834AC2F728}" type="pres">
      <dgm:prSet presAssocID="{E975B87E-481E-45FB-B92D-E01E24D60A62}" presName="parentLeftMargin" presStyleLbl="node1" presStyleIdx="0" presStyleCnt="3"/>
      <dgm:spPr/>
    </dgm:pt>
    <dgm:pt modelId="{04B122F6-CFE4-3F44-BE67-EB287F4A8789}" type="pres">
      <dgm:prSet presAssocID="{E975B87E-481E-45FB-B92D-E01E24D60A62}" presName="parentText" presStyleLbl="node1" presStyleIdx="0" presStyleCnt="3">
        <dgm:presLayoutVars>
          <dgm:chMax val="0"/>
          <dgm:bulletEnabled val="1"/>
        </dgm:presLayoutVars>
      </dgm:prSet>
      <dgm:spPr/>
    </dgm:pt>
    <dgm:pt modelId="{9B658CBA-8644-CB48-9A92-7F7468D7659C}" type="pres">
      <dgm:prSet presAssocID="{E975B87E-481E-45FB-B92D-E01E24D60A62}" presName="negativeSpace" presStyleCnt="0"/>
      <dgm:spPr/>
    </dgm:pt>
    <dgm:pt modelId="{051B2E39-5268-9A44-8996-BD5E22BAC99B}" type="pres">
      <dgm:prSet presAssocID="{E975B87E-481E-45FB-B92D-E01E24D60A62}" presName="childText" presStyleLbl="conFgAcc1" presStyleIdx="0" presStyleCnt="3">
        <dgm:presLayoutVars>
          <dgm:bulletEnabled val="1"/>
        </dgm:presLayoutVars>
      </dgm:prSet>
      <dgm:spPr/>
    </dgm:pt>
    <dgm:pt modelId="{3DB60731-6AD3-DD47-8A8D-EDB8E5999A60}" type="pres">
      <dgm:prSet presAssocID="{3BA34C66-E7CE-4FC9-899D-151EF44D0967}" presName="spaceBetweenRectangles" presStyleCnt="0"/>
      <dgm:spPr/>
    </dgm:pt>
    <dgm:pt modelId="{E23EC282-8C2B-9946-8682-D71779E82CB6}" type="pres">
      <dgm:prSet presAssocID="{80F166AA-632A-4B5E-AF9F-F856DDDC5AE2}" presName="parentLin" presStyleCnt="0"/>
      <dgm:spPr/>
    </dgm:pt>
    <dgm:pt modelId="{4CA79CDD-744B-E64B-944F-8770DF8A1647}" type="pres">
      <dgm:prSet presAssocID="{80F166AA-632A-4B5E-AF9F-F856DDDC5AE2}" presName="parentLeftMargin" presStyleLbl="node1" presStyleIdx="0" presStyleCnt="3"/>
      <dgm:spPr/>
    </dgm:pt>
    <dgm:pt modelId="{114BA0B7-BF84-BF4D-9119-0C0AE7C0564F}" type="pres">
      <dgm:prSet presAssocID="{80F166AA-632A-4B5E-AF9F-F856DDDC5AE2}" presName="parentText" presStyleLbl="node1" presStyleIdx="1" presStyleCnt="3">
        <dgm:presLayoutVars>
          <dgm:chMax val="0"/>
          <dgm:bulletEnabled val="1"/>
        </dgm:presLayoutVars>
      </dgm:prSet>
      <dgm:spPr/>
    </dgm:pt>
    <dgm:pt modelId="{F22DFCF2-F770-E147-B63B-414CD0E6F28B}" type="pres">
      <dgm:prSet presAssocID="{80F166AA-632A-4B5E-AF9F-F856DDDC5AE2}" presName="negativeSpace" presStyleCnt="0"/>
      <dgm:spPr/>
    </dgm:pt>
    <dgm:pt modelId="{A2056DC1-F6AC-D642-9976-AD9F77E2504D}" type="pres">
      <dgm:prSet presAssocID="{80F166AA-632A-4B5E-AF9F-F856DDDC5AE2}" presName="childText" presStyleLbl="conFgAcc1" presStyleIdx="1" presStyleCnt="3">
        <dgm:presLayoutVars>
          <dgm:bulletEnabled val="1"/>
        </dgm:presLayoutVars>
      </dgm:prSet>
      <dgm:spPr/>
    </dgm:pt>
    <dgm:pt modelId="{6657A1F0-043F-244C-ACA3-1FD65487B96F}" type="pres">
      <dgm:prSet presAssocID="{81589CBD-EFA0-46F6-805B-FDEFD8321B40}" presName="spaceBetweenRectangles" presStyleCnt="0"/>
      <dgm:spPr/>
    </dgm:pt>
    <dgm:pt modelId="{16982828-AC81-C344-8FEC-B1854FB4CD11}" type="pres">
      <dgm:prSet presAssocID="{C61C5B5A-AF98-4A2D-91D6-6A75C2FA31BC}" presName="parentLin" presStyleCnt="0"/>
      <dgm:spPr/>
    </dgm:pt>
    <dgm:pt modelId="{D1459AC7-72BC-5646-9C43-0232AF505170}" type="pres">
      <dgm:prSet presAssocID="{C61C5B5A-AF98-4A2D-91D6-6A75C2FA31BC}" presName="parentLeftMargin" presStyleLbl="node1" presStyleIdx="1" presStyleCnt="3"/>
      <dgm:spPr/>
    </dgm:pt>
    <dgm:pt modelId="{AD7A4B47-8527-7847-A976-9A0B87D5D793}" type="pres">
      <dgm:prSet presAssocID="{C61C5B5A-AF98-4A2D-91D6-6A75C2FA31BC}" presName="parentText" presStyleLbl="node1" presStyleIdx="2" presStyleCnt="3">
        <dgm:presLayoutVars>
          <dgm:chMax val="0"/>
          <dgm:bulletEnabled val="1"/>
        </dgm:presLayoutVars>
      </dgm:prSet>
      <dgm:spPr/>
    </dgm:pt>
    <dgm:pt modelId="{9BB60119-95B7-2A4F-884D-BE5845FE1840}" type="pres">
      <dgm:prSet presAssocID="{C61C5B5A-AF98-4A2D-91D6-6A75C2FA31BC}" presName="negativeSpace" presStyleCnt="0"/>
      <dgm:spPr/>
    </dgm:pt>
    <dgm:pt modelId="{80DA7F38-861B-014E-9E39-C6AFF15538AD}" type="pres">
      <dgm:prSet presAssocID="{C61C5B5A-AF98-4A2D-91D6-6A75C2FA31BC}" presName="childText" presStyleLbl="conFgAcc1" presStyleIdx="2" presStyleCnt="3">
        <dgm:presLayoutVars>
          <dgm:bulletEnabled val="1"/>
        </dgm:presLayoutVars>
      </dgm:prSet>
      <dgm:spPr/>
    </dgm:pt>
  </dgm:ptLst>
  <dgm:cxnLst>
    <dgm:cxn modelId="{39223A10-0A5E-4D6E-963D-54911E78D8FB}" srcId="{E2078C7D-713A-44F8-82CB-994776F9912B}" destId="{C61C5B5A-AF98-4A2D-91D6-6A75C2FA31BC}" srcOrd="2" destOrd="0" parTransId="{B547B2D5-F3B8-43DF-A815-3F3FAB87600C}" sibTransId="{0CC3D4A3-D81E-496E-B257-AC67B0A6091D}"/>
    <dgm:cxn modelId="{F7234439-8D2B-B54F-ACC2-F7E42A5E55AE}" type="presOf" srcId="{80F166AA-632A-4B5E-AF9F-F856DDDC5AE2}" destId="{114BA0B7-BF84-BF4D-9119-0C0AE7C0564F}" srcOrd="1" destOrd="0" presId="urn:microsoft.com/office/officeart/2005/8/layout/list1"/>
    <dgm:cxn modelId="{94FD4A4A-56CC-6C46-B646-213684772D05}" type="presOf" srcId="{E975B87E-481E-45FB-B92D-E01E24D60A62}" destId="{04B122F6-CFE4-3F44-BE67-EB287F4A8789}" srcOrd="1" destOrd="0" presId="urn:microsoft.com/office/officeart/2005/8/layout/list1"/>
    <dgm:cxn modelId="{F1AE905C-D0E9-4063-AF8D-9C31A76AF40E}" srcId="{E2078C7D-713A-44F8-82CB-994776F9912B}" destId="{E975B87E-481E-45FB-B92D-E01E24D60A62}" srcOrd="0" destOrd="0" parTransId="{37F6D471-13BA-4DC8-8E99-C9B3F231D247}" sibTransId="{3BA34C66-E7CE-4FC9-899D-151EF44D0967}"/>
    <dgm:cxn modelId="{8A459F63-6CB1-4372-933F-DED6E02ECD07}" srcId="{E2078C7D-713A-44F8-82CB-994776F9912B}" destId="{80F166AA-632A-4B5E-AF9F-F856DDDC5AE2}" srcOrd="1" destOrd="0" parTransId="{72442A13-36D0-45CE-895E-1D122E192BEB}" sibTransId="{81589CBD-EFA0-46F6-805B-FDEFD8321B40}"/>
    <dgm:cxn modelId="{BF843089-360F-0448-935F-30DE4485AC69}" type="presOf" srcId="{C61C5B5A-AF98-4A2D-91D6-6A75C2FA31BC}" destId="{D1459AC7-72BC-5646-9C43-0232AF505170}" srcOrd="0" destOrd="0" presId="urn:microsoft.com/office/officeart/2005/8/layout/list1"/>
    <dgm:cxn modelId="{CE11A88D-D1E8-0A44-AF2D-84727C5AB36D}" type="presOf" srcId="{C61C5B5A-AF98-4A2D-91D6-6A75C2FA31BC}" destId="{AD7A4B47-8527-7847-A976-9A0B87D5D793}" srcOrd="1" destOrd="0" presId="urn:microsoft.com/office/officeart/2005/8/layout/list1"/>
    <dgm:cxn modelId="{34349A9C-76EA-F347-B959-B8149F26E01A}" type="presOf" srcId="{80F166AA-632A-4B5E-AF9F-F856DDDC5AE2}" destId="{4CA79CDD-744B-E64B-944F-8770DF8A1647}" srcOrd="0" destOrd="0" presId="urn:microsoft.com/office/officeart/2005/8/layout/list1"/>
    <dgm:cxn modelId="{66BE9BCA-6EE3-E943-BB36-3F9EB02003F3}" type="presOf" srcId="{E975B87E-481E-45FB-B92D-E01E24D60A62}" destId="{B84475E8-B97A-D740-BED2-91834AC2F728}" srcOrd="0" destOrd="0" presId="urn:microsoft.com/office/officeart/2005/8/layout/list1"/>
    <dgm:cxn modelId="{51BAAEFC-3825-744F-A4D9-26FD997E6D4D}" type="presOf" srcId="{E2078C7D-713A-44F8-82CB-994776F9912B}" destId="{2A6A1E5F-44DE-BA4F-A5AA-D6B90CC554F6}" srcOrd="0" destOrd="0" presId="urn:microsoft.com/office/officeart/2005/8/layout/list1"/>
    <dgm:cxn modelId="{75A66A6F-4154-D547-A931-EE46494B3B15}" type="presParOf" srcId="{2A6A1E5F-44DE-BA4F-A5AA-D6B90CC554F6}" destId="{41482D33-B7A3-E34A-ACBA-7665B774FE80}" srcOrd="0" destOrd="0" presId="urn:microsoft.com/office/officeart/2005/8/layout/list1"/>
    <dgm:cxn modelId="{CC3F39D6-0695-3847-8B62-5F281DC3C4E6}" type="presParOf" srcId="{41482D33-B7A3-E34A-ACBA-7665B774FE80}" destId="{B84475E8-B97A-D740-BED2-91834AC2F728}" srcOrd="0" destOrd="0" presId="urn:microsoft.com/office/officeart/2005/8/layout/list1"/>
    <dgm:cxn modelId="{29C0CB77-C0CF-0547-ACD4-1BB4E7218360}" type="presParOf" srcId="{41482D33-B7A3-E34A-ACBA-7665B774FE80}" destId="{04B122F6-CFE4-3F44-BE67-EB287F4A8789}" srcOrd="1" destOrd="0" presId="urn:microsoft.com/office/officeart/2005/8/layout/list1"/>
    <dgm:cxn modelId="{084C6109-B584-D949-AF27-12632BDC98EE}" type="presParOf" srcId="{2A6A1E5F-44DE-BA4F-A5AA-D6B90CC554F6}" destId="{9B658CBA-8644-CB48-9A92-7F7468D7659C}" srcOrd="1" destOrd="0" presId="urn:microsoft.com/office/officeart/2005/8/layout/list1"/>
    <dgm:cxn modelId="{EE5E6498-B4A4-914A-8717-9A382C2170DA}" type="presParOf" srcId="{2A6A1E5F-44DE-BA4F-A5AA-D6B90CC554F6}" destId="{051B2E39-5268-9A44-8996-BD5E22BAC99B}" srcOrd="2" destOrd="0" presId="urn:microsoft.com/office/officeart/2005/8/layout/list1"/>
    <dgm:cxn modelId="{B223892B-AB23-2947-8179-5F2A6A01CC60}" type="presParOf" srcId="{2A6A1E5F-44DE-BA4F-A5AA-D6B90CC554F6}" destId="{3DB60731-6AD3-DD47-8A8D-EDB8E5999A60}" srcOrd="3" destOrd="0" presId="urn:microsoft.com/office/officeart/2005/8/layout/list1"/>
    <dgm:cxn modelId="{0A1A57C1-8E41-6C46-8B8F-6F8A02E31D69}" type="presParOf" srcId="{2A6A1E5F-44DE-BA4F-A5AA-D6B90CC554F6}" destId="{E23EC282-8C2B-9946-8682-D71779E82CB6}" srcOrd="4" destOrd="0" presId="urn:microsoft.com/office/officeart/2005/8/layout/list1"/>
    <dgm:cxn modelId="{A316CC7E-A44B-094C-BE7B-7C60A77711DF}" type="presParOf" srcId="{E23EC282-8C2B-9946-8682-D71779E82CB6}" destId="{4CA79CDD-744B-E64B-944F-8770DF8A1647}" srcOrd="0" destOrd="0" presId="urn:microsoft.com/office/officeart/2005/8/layout/list1"/>
    <dgm:cxn modelId="{2413AC2A-D5E9-1945-9C4B-629593EF5360}" type="presParOf" srcId="{E23EC282-8C2B-9946-8682-D71779E82CB6}" destId="{114BA0B7-BF84-BF4D-9119-0C0AE7C0564F}" srcOrd="1" destOrd="0" presId="urn:microsoft.com/office/officeart/2005/8/layout/list1"/>
    <dgm:cxn modelId="{1A67C10E-2330-DD46-9DEA-916DD785EBCA}" type="presParOf" srcId="{2A6A1E5F-44DE-BA4F-A5AA-D6B90CC554F6}" destId="{F22DFCF2-F770-E147-B63B-414CD0E6F28B}" srcOrd="5" destOrd="0" presId="urn:microsoft.com/office/officeart/2005/8/layout/list1"/>
    <dgm:cxn modelId="{8CAD6302-DADE-A743-BC4A-DBD8D595B409}" type="presParOf" srcId="{2A6A1E5F-44DE-BA4F-A5AA-D6B90CC554F6}" destId="{A2056DC1-F6AC-D642-9976-AD9F77E2504D}" srcOrd="6" destOrd="0" presId="urn:microsoft.com/office/officeart/2005/8/layout/list1"/>
    <dgm:cxn modelId="{62A0C3D2-C209-3F45-92E8-8B80627017FA}" type="presParOf" srcId="{2A6A1E5F-44DE-BA4F-A5AA-D6B90CC554F6}" destId="{6657A1F0-043F-244C-ACA3-1FD65487B96F}" srcOrd="7" destOrd="0" presId="urn:microsoft.com/office/officeart/2005/8/layout/list1"/>
    <dgm:cxn modelId="{A9E62EE0-71C4-5B47-9149-DB6944CB9AA9}" type="presParOf" srcId="{2A6A1E5F-44DE-BA4F-A5AA-D6B90CC554F6}" destId="{16982828-AC81-C344-8FEC-B1854FB4CD11}" srcOrd="8" destOrd="0" presId="urn:microsoft.com/office/officeart/2005/8/layout/list1"/>
    <dgm:cxn modelId="{406DA1F0-DD3B-C240-AD57-FBEB288AC398}" type="presParOf" srcId="{16982828-AC81-C344-8FEC-B1854FB4CD11}" destId="{D1459AC7-72BC-5646-9C43-0232AF505170}" srcOrd="0" destOrd="0" presId="urn:microsoft.com/office/officeart/2005/8/layout/list1"/>
    <dgm:cxn modelId="{C35DECE3-3F6F-904E-85E4-078F33C2D055}" type="presParOf" srcId="{16982828-AC81-C344-8FEC-B1854FB4CD11}" destId="{AD7A4B47-8527-7847-A976-9A0B87D5D793}" srcOrd="1" destOrd="0" presId="urn:microsoft.com/office/officeart/2005/8/layout/list1"/>
    <dgm:cxn modelId="{D12C033B-DAB5-A248-9ABC-34F47AFF33AC}" type="presParOf" srcId="{2A6A1E5F-44DE-BA4F-A5AA-D6B90CC554F6}" destId="{9BB60119-95B7-2A4F-884D-BE5845FE1840}" srcOrd="9" destOrd="0" presId="urn:microsoft.com/office/officeart/2005/8/layout/list1"/>
    <dgm:cxn modelId="{8870447B-AB4B-9049-AA77-F105507AEFC5}" type="presParOf" srcId="{2A6A1E5F-44DE-BA4F-A5AA-D6B90CC554F6}" destId="{80DA7F38-861B-014E-9E39-C6AFF15538A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2EBD56-EDA2-4AA3-9FFB-43B5C066CF5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DCA52D5-F1E3-4E8A-9356-B44DA970DE0E}">
      <dgm:prSet/>
      <dgm:spPr/>
      <dgm:t>
        <a:bodyPr/>
        <a:lstStyle/>
        <a:p>
          <a:r>
            <a:rPr lang="en-US" b="1" i="0"/>
            <a:t>Secure Communication</a:t>
          </a:r>
          <a:r>
            <a:rPr lang="en-US" b="0" i="0"/>
            <a:t>: Apps like WhatsApp use end-to-end encryption, ensuring only the sender and recipient can read messages.</a:t>
          </a:r>
          <a:endParaRPr lang="en-US"/>
        </a:p>
      </dgm:t>
    </dgm:pt>
    <dgm:pt modelId="{9C04DDBF-0BB6-45AF-963E-28ED13A19149}" type="parTrans" cxnId="{2FF5E8E6-FFD0-4425-BD05-72313480082F}">
      <dgm:prSet/>
      <dgm:spPr/>
      <dgm:t>
        <a:bodyPr/>
        <a:lstStyle/>
        <a:p>
          <a:endParaRPr lang="en-US"/>
        </a:p>
      </dgm:t>
    </dgm:pt>
    <dgm:pt modelId="{D409CD66-EC81-42AF-B420-58B91377FB25}" type="sibTrans" cxnId="{2FF5E8E6-FFD0-4425-BD05-72313480082F}">
      <dgm:prSet/>
      <dgm:spPr/>
      <dgm:t>
        <a:bodyPr/>
        <a:lstStyle/>
        <a:p>
          <a:endParaRPr lang="en-US"/>
        </a:p>
      </dgm:t>
    </dgm:pt>
    <dgm:pt modelId="{3ADC295E-B269-450A-A295-41FBF129302F}">
      <dgm:prSet/>
      <dgm:spPr/>
      <dgm:t>
        <a:bodyPr/>
        <a:lstStyle/>
        <a:p>
          <a:r>
            <a:rPr lang="en-US" b="1" i="0"/>
            <a:t>Secure Storage</a:t>
          </a:r>
          <a:r>
            <a:rPr lang="en-US" b="0" i="0"/>
            <a:t>: Encrypting sensitive data on storage devices.</a:t>
          </a:r>
          <a:endParaRPr lang="en-US"/>
        </a:p>
      </dgm:t>
    </dgm:pt>
    <dgm:pt modelId="{E77F980E-C0B7-4E39-88B0-639F439762E9}" type="parTrans" cxnId="{F7E6DF0B-B661-4761-AF04-E2C015BD0E3E}">
      <dgm:prSet/>
      <dgm:spPr/>
      <dgm:t>
        <a:bodyPr/>
        <a:lstStyle/>
        <a:p>
          <a:endParaRPr lang="en-US"/>
        </a:p>
      </dgm:t>
    </dgm:pt>
    <dgm:pt modelId="{72AF8AE7-D22D-4396-9043-8F2514C15875}" type="sibTrans" cxnId="{F7E6DF0B-B661-4761-AF04-E2C015BD0E3E}">
      <dgm:prSet/>
      <dgm:spPr/>
      <dgm:t>
        <a:bodyPr/>
        <a:lstStyle/>
        <a:p>
          <a:endParaRPr lang="en-US"/>
        </a:p>
      </dgm:t>
    </dgm:pt>
    <dgm:pt modelId="{4782E3B7-A72E-44A8-BD43-81AFD23153A3}">
      <dgm:prSet/>
      <dgm:spPr/>
      <dgm:t>
        <a:bodyPr/>
        <a:lstStyle/>
        <a:p>
          <a:r>
            <a:rPr lang="en-US" b="1" i="0"/>
            <a:t>E-commerce</a:t>
          </a:r>
          <a:r>
            <a:rPr lang="en-US" b="0" i="0"/>
            <a:t>: Protecting financial transactions online.</a:t>
          </a:r>
          <a:endParaRPr lang="en-US"/>
        </a:p>
      </dgm:t>
    </dgm:pt>
    <dgm:pt modelId="{B5851182-C5D3-49B3-A052-9261685C4434}" type="parTrans" cxnId="{CA00EE14-D2A5-4877-A97F-A98894269B04}">
      <dgm:prSet/>
      <dgm:spPr/>
      <dgm:t>
        <a:bodyPr/>
        <a:lstStyle/>
        <a:p>
          <a:endParaRPr lang="en-US"/>
        </a:p>
      </dgm:t>
    </dgm:pt>
    <dgm:pt modelId="{57979D62-D069-43E5-AF48-3E1E94C495D3}" type="sibTrans" cxnId="{CA00EE14-D2A5-4877-A97F-A98894269B04}">
      <dgm:prSet/>
      <dgm:spPr/>
      <dgm:t>
        <a:bodyPr/>
        <a:lstStyle/>
        <a:p>
          <a:endParaRPr lang="en-US"/>
        </a:p>
      </dgm:t>
    </dgm:pt>
    <dgm:pt modelId="{A750A54B-A947-468C-8B54-93D3142DDCDC}">
      <dgm:prSet/>
      <dgm:spPr/>
      <dgm:t>
        <a:bodyPr/>
        <a:lstStyle/>
        <a:p>
          <a:r>
            <a:rPr lang="en-US" b="1" i="0"/>
            <a:t>Authentication</a:t>
          </a:r>
          <a:r>
            <a:rPr lang="en-US" b="0" i="0"/>
            <a:t>: Digital signatures use encryption to verify the identity of a sender.</a:t>
          </a:r>
          <a:endParaRPr lang="en-US"/>
        </a:p>
      </dgm:t>
    </dgm:pt>
    <dgm:pt modelId="{3847C470-D167-4FAC-A8A6-E91E818B8400}" type="parTrans" cxnId="{B32CAB34-540B-4A88-A855-ADF49C870AAA}">
      <dgm:prSet/>
      <dgm:spPr/>
      <dgm:t>
        <a:bodyPr/>
        <a:lstStyle/>
        <a:p>
          <a:endParaRPr lang="en-US"/>
        </a:p>
      </dgm:t>
    </dgm:pt>
    <dgm:pt modelId="{24CBDBBB-456E-47A8-9AA8-17E994BF0952}" type="sibTrans" cxnId="{B32CAB34-540B-4A88-A855-ADF49C870AAA}">
      <dgm:prSet/>
      <dgm:spPr/>
      <dgm:t>
        <a:bodyPr/>
        <a:lstStyle/>
        <a:p>
          <a:endParaRPr lang="en-US"/>
        </a:p>
      </dgm:t>
    </dgm:pt>
    <dgm:pt modelId="{1E96778B-844A-9947-BD58-9663986D198E}" type="pres">
      <dgm:prSet presAssocID="{E02EBD56-EDA2-4AA3-9FFB-43B5C066CF57}" presName="linear" presStyleCnt="0">
        <dgm:presLayoutVars>
          <dgm:animLvl val="lvl"/>
          <dgm:resizeHandles val="exact"/>
        </dgm:presLayoutVars>
      </dgm:prSet>
      <dgm:spPr/>
    </dgm:pt>
    <dgm:pt modelId="{502BCA48-0F59-E548-AE72-C98D24C0DD67}" type="pres">
      <dgm:prSet presAssocID="{DDCA52D5-F1E3-4E8A-9356-B44DA970DE0E}" presName="parentText" presStyleLbl="node1" presStyleIdx="0" presStyleCnt="4">
        <dgm:presLayoutVars>
          <dgm:chMax val="0"/>
          <dgm:bulletEnabled val="1"/>
        </dgm:presLayoutVars>
      </dgm:prSet>
      <dgm:spPr/>
    </dgm:pt>
    <dgm:pt modelId="{345ABF63-28D5-F344-A1EA-FB940D06D613}" type="pres">
      <dgm:prSet presAssocID="{D409CD66-EC81-42AF-B420-58B91377FB25}" presName="spacer" presStyleCnt="0"/>
      <dgm:spPr/>
    </dgm:pt>
    <dgm:pt modelId="{2E2BF878-896E-1D4A-B7E7-23D1C44AEF98}" type="pres">
      <dgm:prSet presAssocID="{3ADC295E-B269-450A-A295-41FBF129302F}" presName="parentText" presStyleLbl="node1" presStyleIdx="1" presStyleCnt="4">
        <dgm:presLayoutVars>
          <dgm:chMax val="0"/>
          <dgm:bulletEnabled val="1"/>
        </dgm:presLayoutVars>
      </dgm:prSet>
      <dgm:spPr/>
    </dgm:pt>
    <dgm:pt modelId="{23DE44DD-E983-664E-A99F-4EFFE8D23097}" type="pres">
      <dgm:prSet presAssocID="{72AF8AE7-D22D-4396-9043-8F2514C15875}" presName="spacer" presStyleCnt="0"/>
      <dgm:spPr/>
    </dgm:pt>
    <dgm:pt modelId="{6858E44F-EFFF-8E42-BA4F-FA8363F0A2F7}" type="pres">
      <dgm:prSet presAssocID="{4782E3B7-A72E-44A8-BD43-81AFD23153A3}" presName="parentText" presStyleLbl="node1" presStyleIdx="2" presStyleCnt="4">
        <dgm:presLayoutVars>
          <dgm:chMax val="0"/>
          <dgm:bulletEnabled val="1"/>
        </dgm:presLayoutVars>
      </dgm:prSet>
      <dgm:spPr/>
    </dgm:pt>
    <dgm:pt modelId="{0118360E-2BD2-CF4E-8FE4-6FC1F01075BF}" type="pres">
      <dgm:prSet presAssocID="{57979D62-D069-43E5-AF48-3E1E94C495D3}" presName="spacer" presStyleCnt="0"/>
      <dgm:spPr/>
    </dgm:pt>
    <dgm:pt modelId="{19EC0B93-7D72-6A47-855B-E16704067DE0}" type="pres">
      <dgm:prSet presAssocID="{A750A54B-A947-468C-8B54-93D3142DDCDC}" presName="parentText" presStyleLbl="node1" presStyleIdx="3" presStyleCnt="4">
        <dgm:presLayoutVars>
          <dgm:chMax val="0"/>
          <dgm:bulletEnabled val="1"/>
        </dgm:presLayoutVars>
      </dgm:prSet>
      <dgm:spPr/>
    </dgm:pt>
  </dgm:ptLst>
  <dgm:cxnLst>
    <dgm:cxn modelId="{F7E6DF0B-B661-4761-AF04-E2C015BD0E3E}" srcId="{E02EBD56-EDA2-4AA3-9FFB-43B5C066CF57}" destId="{3ADC295E-B269-450A-A295-41FBF129302F}" srcOrd="1" destOrd="0" parTransId="{E77F980E-C0B7-4E39-88B0-639F439762E9}" sibTransId="{72AF8AE7-D22D-4396-9043-8F2514C15875}"/>
    <dgm:cxn modelId="{CA00EE14-D2A5-4877-A97F-A98894269B04}" srcId="{E02EBD56-EDA2-4AA3-9FFB-43B5C066CF57}" destId="{4782E3B7-A72E-44A8-BD43-81AFD23153A3}" srcOrd="2" destOrd="0" parTransId="{B5851182-C5D3-49B3-A052-9261685C4434}" sibTransId="{57979D62-D069-43E5-AF48-3E1E94C495D3}"/>
    <dgm:cxn modelId="{5A643B15-C50B-EE45-8F73-8DA7FABA7DEA}" type="presOf" srcId="{DDCA52D5-F1E3-4E8A-9356-B44DA970DE0E}" destId="{502BCA48-0F59-E548-AE72-C98D24C0DD67}" srcOrd="0" destOrd="0" presId="urn:microsoft.com/office/officeart/2005/8/layout/vList2"/>
    <dgm:cxn modelId="{B32CAB34-540B-4A88-A855-ADF49C870AAA}" srcId="{E02EBD56-EDA2-4AA3-9FFB-43B5C066CF57}" destId="{A750A54B-A947-468C-8B54-93D3142DDCDC}" srcOrd="3" destOrd="0" parTransId="{3847C470-D167-4FAC-A8A6-E91E818B8400}" sibTransId="{24CBDBBB-456E-47A8-9AA8-17E994BF0952}"/>
    <dgm:cxn modelId="{8D5C645B-846C-0341-BE87-E3361991FA4F}" type="presOf" srcId="{3ADC295E-B269-450A-A295-41FBF129302F}" destId="{2E2BF878-896E-1D4A-B7E7-23D1C44AEF98}" srcOrd="0" destOrd="0" presId="urn:microsoft.com/office/officeart/2005/8/layout/vList2"/>
    <dgm:cxn modelId="{2C04018C-7824-7349-A63D-398ACDDE6073}" type="presOf" srcId="{E02EBD56-EDA2-4AA3-9FFB-43B5C066CF57}" destId="{1E96778B-844A-9947-BD58-9663986D198E}" srcOrd="0" destOrd="0" presId="urn:microsoft.com/office/officeart/2005/8/layout/vList2"/>
    <dgm:cxn modelId="{FC0D0BC8-53B2-5540-80BF-8E7914E396E0}" type="presOf" srcId="{A750A54B-A947-468C-8B54-93D3142DDCDC}" destId="{19EC0B93-7D72-6A47-855B-E16704067DE0}" srcOrd="0" destOrd="0" presId="urn:microsoft.com/office/officeart/2005/8/layout/vList2"/>
    <dgm:cxn modelId="{2FF5E8E6-FFD0-4425-BD05-72313480082F}" srcId="{E02EBD56-EDA2-4AA3-9FFB-43B5C066CF57}" destId="{DDCA52D5-F1E3-4E8A-9356-B44DA970DE0E}" srcOrd="0" destOrd="0" parTransId="{9C04DDBF-0BB6-45AF-963E-28ED13A19149}" sibTransId="{D409CD66-EC81-42AF-B420-58B91377FB25}"/>
    <dgm:cxn modelId="{CA8CB9F1-0AA6-6C4B-B16D-F110A741F74C}" type="presOf" srcId="{4782E3B7-A72E-44A8-BD43-81AFD23153A3}" destId="{6858E44F-EFFF-8E42-BA4F-FA8363F0A2F7}" srcOrd="0" destOrd="0" presId="urn:microsoft.com/office/officeart/2005/8/layout/vList2"/>
    <dgm:cxn modelId="{6DEEA214-56BD-F84C-8687-FFB7F4D58080}" type="presParOf" srcId="{1E96778B-844A-9947-BD58-9663986D198E}" destId="{502BCA48-0F59-E548-AE72-C98D24C0DD67}" srcOrd="0" destOrd="0" presId="urn:microsoft.com/office/officeart/2005/8/layout/vList2"/>
    <dgm:cxn modelId="{675D92F3-C49A-1549-B98C-ED11BF52D06D}" type="presParOf" srcId="{1E96778B-844A-9947-BD58-9663986D198E}" destId="{345ABF63-28D5-F344-A1EA-FB940D06D613}" srcOrd="1" destOrd="0" presId="urn:microsoft.com/office/officeart/2005/8/layout/vList2"/>
    <dgm:cxn modelId="{C9CA6C0C-E89A-2949-9185-A309D3301510}" type="presParOf" srcId="{1E96778B-844A-9947-BD58-9663986D198E}" destId="{2E2BF878-896E-1D4A-B7E7-23D1C44AEF98}" srcOrd="2" destOrd="0" presId="urn:microsoft.com/office/officeart/2005/8/layout/vList2"/>
    <dgm:cxn modelId="{279DB1DC-0163-0C4C-9730-C969F8504896}" type="presParOf" srcId="{1E96778B-844A-9947-BD58-9663986D198E}" destId="{23DE44DD-E983-664E-A99F-4EFFE8D23097}" srcOrd="3" destOrd="0" presId="urn:microsoft.com/office/officeart/2005/8/layout/vList2"/>
    <dgm:cxn modelId="{B6F10BE8-BE47-4842-9122-3BF2938DA3B8}" type="presParOf" srcId="{1E96778B-844A-9947-BD58-9663986D198E}" destId="{6858E44F-EFFF-8E42-BA4F-FA8363F0A2F7}" srcOrd="4" destOrd="0" presId="urn:microsoft.com/office/officeart/2005/8/layout/vList2"/>
    <dgm:cxn modelId="{3F180020-8297-C94F-A931-9A55A00F598A}" type="presParOf" srcId="{1E96778B-844A-9947-BD58-9663986D198E}" destId="{0118360E-2BD2-CF4E-8FE4-6FC1F01075BF}" srcOrd="5" destOrd="0" presId="urn:microsoft.com/office/officeart/2005/8/layout/vList2"/>
    <dgm:cxn modelId="{4766E30C-734F-A942-B3F6-CC4E364E5598}" type="presParOf" srcId="{1E96778B-844A-9947-BD58-9663986D198E}" destId="{19EC0B93-7D72-6A47-855B-E16704067DE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44B195-2460-4722-B8D6-BAA2D3141FA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9B9E334-0353-46D3-8D57-EC51F564900A}">
      <dgm:prSet/>
      <dgm:spPr/>
      <dgm:t>
        <a:bodyPr/>
        <a:lstStyle/>
        <a:p>
          <a:r>
            <a:rPr lang="en-US" b="0" i="0"/>
            <a:t>In many real-world security protocols, encryption and HMAC are used together:</a:t>
          </a:r>
          <a:endParaRPr lang="en-US"/>
        </a:p>
      </dgm:t>
    </dgm:pt>
    <dgm:pt modelId="{F69781F7-33EA-43FB-AA41-283AB62CD9AE}" type="parTrans" cxnId="{FC5DD8B1-CFE8-4A86-A072-182329008F26}">
      <dgm:prSet/>
      <dgm:spPr/>
      <dgm:t>
        <a:bodyPr/>
        <a:lstStyle/>
        <a:p>
          <a:endParaRPr lang="en-US"/>
        </a:p>
      </dgm:t>
    </dgm:pt>
    <dgm:pt modelId="{72D45DC9-1E7D-48F2-A223-50FAADDF2221}" type="sibTrans" cxnId="{FC5DD8B1-CFE8-4A86-A072-182329008F26}">
      <dgm:prSet/>
      <dgm:spPr/>
      <dgm:t>
        <a:bodyPr/>
        <a:lstStyle/>
        <a:p>
          <a:endParaRPr lang="en-US"/>
        </a:p>
      </dgm:t>
    </dgm:pt>
    <dgm:pt modelId="{305E0F00-A102-47E0-9FD8-1903C2242515}">
      <dgm:prSet/>
      <dgm:spPr/>
      <dgm:t>
        <a:bodyPr/>
        <a:lstStyle/>
        <a:p>
          <a:r>
            <a:rPr lang="en-US" b="1" i="0"/>
            <a:t>Encrypted communication</a:t>
          </a:r>
          <a:r>
            <a:rPr lang="en-US" b="0" i="0"/>
            <a:t> ensures confidentiality.</a:t>
          </a:r>
          <a:endParaRPr lang="en-US"/>
        </a:p>
      </dgm:t>
    </dgm:pt>
    <dgm:pt modelId="{D4E63250-3ADC-4CFF-ACCF-52ECDF28F0A1}" type="parTrans" cxnId="{7D307764-EEF2-4555-96FA-AF2B01F6B6B8}">
      <dgm:prSet/>
      <dgm:spPr/>
      <dgm:t>
        <a:bodyPr/>
        <a:lstStyle/>
        <a:p>
          <a:endParaRPr lang="en-US"/>
        </a:p>
      </dgm:t>
    </dgm:pt>
    <dgm:pt modelId="{7CBDB8D2-3180-4BD7-9788-348BDF513288}" type="sibTrans" cxnId="{7D307764-EEF2-4555-96FA-AF2B01F6B6B8}">
      <dgm:prSet/>
      <dgm:spPr/>
      <dgm:t>
        <a:bodyPr/>
        <a:lstStyle/>
        <a:p>
          <a:endParaRPr lang="en-US"/>
        </a:p>
      </dgm:t>
    </dgm:pt>
    <dgm:pt modelId="{E0638184-9D97-484C-9719-AE638D5B3E7D}">
      <dgm:prSet/>
      <dgm:spPr/>
      <dgm:t>
        <a:bodyPr/>
        <a:lstStyle/>
        <a:p>
          <a:r>
            <a:rPr lang="en-US" b="1" i="0"/>
            <a:t>HMAC</a:t>
          </a:r>
          <a:r>
            <a:rPr lang="en-US" b="0" i="0"/>
            <a:t> ensures authenticity and integrity.</a:t>
          </a:r>
          <a:endParaRPr lang="en-US"/>
        </a:p>
      </dgm:t>
    </dgm:pt>
    <dgm:pt modelId="{2A4042CD-BA14-4A24-B718-7BA62ABFD422}" type="parTrans" cxnId="{26F98660-FB0A-4222-BE51-55319095AA97}">
      <dgm:prSet/>
      <dgm:spPr/>
      <dgm:t>
        <a:bodyPr/>
        <a:lstStyle/>
        <a:p>
          <a:endParaRPr lang="en-US"/>
        </a:p>
      </dgm:t>
    </dgm:pt>
    <dgm:pt modelId="{2313EC5F-C133-4EE6-86C8-1DCA72C21DFC}" type="sibTrans" cxnId="{26F98660-FB0A-4222-BE51-55319095AA97}">
      <dgm:prSet/>
      <dgm:spPr/>
      <dgm:t>
        <a:bodyPr/>
        <a:lstStyle/>
        <a:p>
          <a:endParaRPr lang="en-US"/>
        </a:p>
      </dgm:t>
    </dgm:pt>
    <dgm:pt modelId="{2EB80005-D11D-484F-A9DD-A9A531A6764F}">
      <dgm:prSet/>
      <dgm:spPr/>
      <dgm:t>
        <a:bodyPr/>
        <a:lstStyle/>
        <a:p>
          <a:r>
            <a:rPr lang="en-US" b="0" i="0"/>
            <a:t>For instance, in the TLS protocol (used for HTTPS and other secure communications), both encryption (for data secrecy) and HMAC (for data integrity and authenticity) are often employed.</a:t>
          </a:r>
          <a:endParaRPr lang="en-US"/>
        </a:p>
      </dgm:t>
    </dgm:pt>
    <dgm:pt modelId="{331EDB1B-35EE-41E4-904E-87DCBC50A321}" type="parTrans" cxnId="{8A88524F-9C76-4654-8760-0C38040A1F50}">
      <dgm:prSet/>
      <dgm:spPr/>
      <dgm:t>
        <a:bodyPr/>
        <a:lstStyle/>
        <a:p>
          <a:endParaRPr lang="en-US"/>
        </a:p>
      </dgm:t>
    </dgm:pt>
    <dgm:pt modelId="{C4A57775-8B5F-4682-A26D-4FBA43858F1A}" type="sibTrans" cxnId="{8A88524F-9C76-4654-8760-0C38040A1F50}">
      <dgm:prSet/>
      <dgm:spPr/>
      <dgm:t>
        <a:bodyPr/>
        <a:lstStyle/>
        <a:p>
          <a:endParaRPr lang="en-US"/>
        </a:p>
      </dgm:t>
    </dgm:pt>
    <dgm:pt modelId="{15AD6625-5643-1D4C-8C47-F1A6633C9E3D}" type="pres">
      <dgm:prSet presAssocID="{EE44B195-2460-4722-B8D6-BAA2D3141FA1}" presName="linear" presStyleCnt="0">
        <dgm:presLayoutVars>
          <dgm:animLvl val="lvl"/>
          <dgm:resizeHandles val="exact"/>
        </dgm:presLayoutVars>
      </dgm:prSet>
      <dgm:spPr/>
    </dgm:pt>
    <dgm:pt modelId="{066C8193-EB2E-0347-B64C-BC1A304378E1}" type="pres">
      <dgm:prSet presAssocID="{39B9E334-0353-46D3-8D57-EC51F564900A}" presName="parentText" presStyleLbl="node1" presStyleIdx="0" presStyleCnt="4">
        <dgm:presLayoutVars>
          <dgm:chMax val="0"/>
          <dgm:bulletEnabled val="1"/>
        </dgm:presLayoutVars>
      </dgm:prSet>
      <dgm:spPr/>
    </dgm:pt>
    <dgm:pt modelId="{F6D63329-85F2-4B47-8FD7-6C5959EFC0FC}" type="pres">
      <dgm:prSet presAssocID="{72D45DC9-1E7D-48F2-A223-50FAADDF2221}" presName="spacer" presStyleCnt="0"/>
      <dgm:spPr/>
    </dgm:pt>
    <dgm:pt modelId="{FB5C4D54-47C6-2E43-860E-BDDC9A93ADD7}" type="pres">
      <dgm:prSet presAssocID="{305E0F00-A102-47E0-9FD8-1903C2242515}" presName="parentText" presStyleLbl="node1" presStyleIdx="1" presStyleCnt="4">
        <dgm:presLayoutVars>
          <dgm:chMax val="0"/>
          <dgm:bulletEnabled val="1"/>
        </dgm:presLayoutVars>
      </dgm:prSet>
      <dgm:spPr/>
    </dgm:pt>
    <dgm:pt modelId="{ADB1F7B9-84B8-C543-A2FD-3470566050FF}" type="pres">
      <dgm:prSet presAssocID="{7CBDB8D2-3180-4BD7-9788-348BDF513288}" presName="spacer" presStyleCnt="0"/>
      <dgm:spPr/>
    </dgm:pt>
    <dgm:pt modelId="{C495FB8A-613A-DC46-8AB8-6F0F7B73C491}" type="pres">
      <dgm:prSet presAssocID="{E0638184-9D97-484C-9719-AE638D5B3E7D}" presName="parentText" presStyleLbl="node1" presStyleIdx="2" presStyleCnt="4">
        <dgm:presLayoutVars>
          <dgm:chMax val="0"/>
          <dgm:bulletEnabled val="1"/>
        </dgm:presLayoutVars>
      </dgm:prSet>
      <dgm:spPr/>
    </dgm:pt>
    <dgm:pt modelId="{DE845A6D-6D4B-384B-955A-AE0CF1CB815D}" type="pres">
      <dgm:prSet presAssocID="{2313EC5F-C133-4EE6-86C8-1DCA72C21DFC}" presName="spacer" presStyleCnt="0"/>
      <dgm:spPr/>
    </dgm:pt>
    <dgm:pt modelId="{C024F832-4902-1C44-B73D-5576090F0C87}" type="pres">
      <dgm:prSet presAssocID="{2EB80005-D11D-484F-A9DD-A9A531A6764F}" presName="parentText" presStyleLbl="node1" presStyleIdx="3" presStyleCnt="4">
        <dgm:presLayoutVars>
          <dgm:chMax val="0"/>
          <dgm:bulletEnabled val="1"/>
        </dgm:presLayoutVars>
      </dgm:prSet>
      <dgm:spPr/>
    </dgm:pt>
  </dgm:ptLst>
  <dgm:cxnLst>
    <dgm:cxn modelId="{E9505E17-9B14-B549-916D-287E2EDD6DFB}" type="presOf" srcId="{39B9E334-0353-46D3-8D57-EC51F564900A}" destId="{066C8193-EB2E-0347-B64C-BC1A304378E1}" srcOrd="0" destOrd="0" presId="urn:microsoft.com/office/officeart/2005/8/layout/vList2"/>
    <dgm:cxn modelId="{8A88524F-9C76-4654-8760-0C38040A1F50}" srcId="{EE44B195-2460-4722-B8D6-BAA2D3141FA1}" destId="{2EB80005-D11D-484F-A9DD-A9A531A6764F}" srcOrd="3" destOrd="0" parTransId="{331EDB1B-35EE-41E4-904E-87DCBC50A321}" sibTransId="{C4A57775-8B5F-4682-A26D-4FBA43858F1A}"/>
    <dgm:cxn modelId="{26F98660-FB0A-4222-BE51-55319095AA97}" srcId="{EE44B195-2460-4722-B8D6-BAA2D3141FA1}" destId="{E0638184-9D97-484C-9719-AE638D5B3E7D}" srcOrd="2" destOrd="0" parTransId="{2A4042CD-BA14-4A24-B718-7BA62ABFD422}" sibTransId="{2313EC5F-C133-4EE6-86C8-1DCA72C21DFC}"/>
    <dgm:cxn modelId="{5B3BDB62-B622-5A4B-88A8-67976BF4128A}" type="presOf" srcId="{2EB80005-D11D-484F-A9DD-A9A531A6764F}" destId="{C024F832-4902-1C44-B73D-5576090F0C87}" srcOrd="0" destOrd="0" presId="urn:microsoft.com/office/officeart/2005/8/layout/vList2"/>
    <dgm:cxn modelId="{7D307764-EEF2-4555-96FA-AF2B01F6B6B8}" srcId="{EE44B195-2460-4722-B8D6-BAA2D3141FA1}" destId="{305E0F00-A102-47E0-9FD8-1903C2242515}" srcOrd="1" destOrd="0" parTransId="{D4E63250-3ADC-4CFF-ACCF-52ECDF28F0A1}" sibTransId="{7CBDB8D2-3180-4BD7-9788-348BDF513288}"/>
    <dgm:cxn modelId="{5A43198C-0CB0-AD4B-B47A-2DE424B7E09C}" type="presOf" srcId="{305E0F00-A102-47E0-9FD8-1903C2242515}" destId="{FB5C4D54-47C6-2E43-860E-BDDC9A93ADD7}" srcOrd="0" destOrd="0" presId="urn:microsoft.com/office/officeart/2005/8/layout/vList2"/>
    <dgm:cxn modelId="{80FA34B0-F16D-1444-8F2B-7808CB8A4942}" type="presOf" srcId="{E0638184-9D97-484C-9719-AE638D5B3E7D}" destId="{C495FB8A-613A-DC46-8AB8-6F0F7B73C491}" srcOrd="0" destOrd="0" presId="urn:microsoft.com/office/officeart/2005/8/layout/vList2"/>
    <dgm:cxn modelId="{FC5DD8B1-CFE8-4A86-A072-182329008F26}" srcId="{EE44B195-2460-4722-B8D6-BAA2D3141FA1}" destId="{39B9E334-0353-46D3-8D57-EC51F564900A}" srcOrd="0" destOrd="0" parTransId="{F69781F7-33EA-43FB-AA41-283AB62CD9AE}" sibTransId="{72D45DC9-1E7D-48F2-A223-50FAADDF2221}"/>
    <dgm:cxn modelId="{22AB56BE-E175-7A4D-A023-B5DF4B232B8F}" type="presOf" srcId="{EE44B195-2460-4722-B8D6-BAA2D3141FA1}" destId="{15AD6625-5643-1D4C-8C47-F1A6633C9E3D}" srcOrd="0" destOrd="0" presId="urn:microsoft.com/office/officeart/2005/8/layout/vList2"/>
    <dgm:cxn modelId="{A47B627D-7022-724A-BB11-1089AC3506CB}" type="presParOf" srcId="{15AD6625-5643-1D4C-8C47-F1A6633C9E3D}" destId="{066C8193-EB2E-0347-B64C-BC1A304378E1}" srcOrd="0" destOrd="0" presId="urn:microsoft.com/office/officeart/2005/8/layout/vList2"/>
    <dgm:cxn modelId="{3DCB3CB7-F1D8-264B-B05F-00DE7CDF4C6C}" type="presParOf" srcId="{15AD6625-5643-1D4C-8C47-F1A6633C9E3D}" destId="{F6D63329-85F2-4B47-8FD7-6C5959EFC0FC}" srcOrd="1" destOrd="0" presId="urn:microsoft.com/office/officeart/2005/8/layout/vList2"/>
    <dgm:cxn modelId="{6E0EBCE7-67C8-9342-8AB1-4DA541E2CDD6}" type="presParOf" srcId="{15AD6625-5643-1D4C-8C47-F1A6633C9E3D}" destId="{FB5C4D54-47C6-2E43-860E-BDDC9A93ADD7}" srcOrd="2" destOrd="0" presId="urn:microsoft.com/office/officeart/2005/8/layout/vList2"/>
    <dgm:cxn modelId="{B4E2AD9B-CBB7-D24B-B7D7-88E5BED0238A}" type="presParOf" srcId="{15AD6625-5643-1D4C-8C47-F1A6633C9E3D}" destId="{ADB1F7B9-84B8-C543-A2FD-3470566050FF}" srcOrd="3" destOrd="0" presId="urn:microsoft.com/office/officeart/2005/8/layout/vList2"/>
    <dgm:cxn modelId="{83A6DE8E-209F-0F42-B018-8D5277A147A6}" type="presParOf" srcId="{15AD6625-5643-1D4C-8C47-F1A6633C9E3D}" destId="{C495FB8A-613A-DC46-8AB8-6F0F7B73C491}" srcOrd="4" destOrd="0" presId="urn:microsoft.com/office/officeart/2005/8/layout/vList2"/>
    <dgm:cxn modelId="{0D53928B-954F-7B4F-B0C9-19493C6E896B}" type="presParOf" srcId="{15AD6625-5643-1D4C-8C47-F1A6633C9E3D}" destId="{DE845A6D-6D4B-384B-955A-AE0CF1CB815D}" srcOrd="5" destOrd="0" presId="urn:microsoft.com/office/officeart/2005/8/layout/vList2"/>
    <dgm:cxn modelId="{2E945291-6C92-4F49-AF51-DD7BBDDCE871}" type="presParOf" srcId="{15AD6625-5643-1D4C-8C47-F1A6633C9E3D}" destId="{C024F832-4902-1C44-B73D-5576090F0C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62E46-5238-7E4C-92DC-926F4EA661E4}">
      <dsp:nvSpPr>
        <dsp:cNvPr id="0" name=""/>
        <dsp:cNvSpPr/>
      </dsp:nvSpPr>
      <dsp:spPr>
        <a:xfrm>
          <a:off x="0" y="98307"/>
          <a:ext cx="6666833" cy="127544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Plaintext</a:t>
          </a:r>
          <a:r>
            <a:rPr lang="en-US" sz="1800" b="0" i="0" kern="1200"/>
            <a:t>: The original, readable information that you want to protect.</a:t>
          </a:r>
          <a:endParaRPr lang="en-US" sz="1800" kern="1200"/>
        </a:p>
      </dsp:txBody>
      <dsp:txXfrm>
        <a:off x="62262" y="160569"/>
        <a:ext cx="6542309" cy="1150922"/>
      </dsp:txXfrm>
    </dsp:sp>
    <dsp:sp modelId="{476EFA51-6476-5A43-A975-3E6073D4285B}">
      <dsp:nvSpPr>
        <dsp:cNvPr id="0" name=""/>
        <dsp:cNvSpPr/>
      </dsp:nvSpPr>
      <dsp:spPr>
        <a:xfrm>
          <a:off x="0" y="1425593"/>
          <a:ext cx="6666833" cy="1275446"/>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Ciphertext</a:t>
          </a:r>
          <a:r>
            <a:rPr lang="en-US" sz="1800" b="0" i="0" kern="1200"/>
            <a:t>: The scrambled and unreadable output after encryption.</a:t>
          </a:r>
          <a:endParaRPr lang="en-US" sz="1800" kern="1200"/>
        </a:p>
      </dsp:txBody>
      <dsp:txXfrm>
        <a:off x="62262" y="1487855"/>
        <a:ext cx="6542309" cy="1150922"/>
      </dsp:txXfrm>
    </dsp:sp>
    <dsp:sp modelId="{3C52F232-E733-0143-9BF6-63F93B925424}">
      <dsp:nvSpPr>
        <dsp:cNvPr id="0" name=""/>
        <dsp:cNvSpPr/>
      </dsp:nvSpPr>
      <dsp:spPr>
        <a:xfrm>
          <a:off x="0" y="2752880"/>
          <a:ext cx="6666833" cy="1275446"/>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Encryption Key</a:t>
          </a:r>
          <a:r>
            <a:rPr lang="en-US" sz="1800" b="0" i="0" kern="1200"/>
            <a:t>: A secret value used for encrypting the plaintext.</a:t>
          </a:r>
          <a:endParaRPr lang="en-US" sz="1800" kern="1200"/>
        </a:p>
      </dsp:txBody>
      <dsp:txXfrm>
        <a:off x="62262" y="2815142"/>
        <a:ext cx="6542309" cy="1150922"/>
      </dsp:txXfrm>
    </dsp:sp>
    <dsp:sp modelId="{8DCD1BD9-C844-504F-BE72-F38D13179A88}">
      <dsp:nvSpPr>
        <dsp:cNvPr id="0" name=""/>
        <dsp:cNvSpPr/>
      </dsp:nvSpPr>
      <dsp:spPr>
        <a:xfrm>
          <a:off x="0" y="4080166"/>
          <a:ext cx="6666833" cy="1275446"/>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Decryption Key</a:t>
          </a:r>
          <a:r>
            <a:rPr lang="en-US" sz="1800" b="0" i="0" kern="1200"/>
            <a:t>: A secret value used for decrypting the ciphertext back into plaintext. For symmetric encryption, the encryption and decryption keys are the same. For asymmetric encryption, they are different.</a:t>
          </a:r>
          <a:endParaRPr lang="en-US" sz="1800" kern="1200"/>
        </a:p>
      </dsp:txBody>
      <dsp:txXfrm>
        <a:off x="62262" y="4142428"/>
        <a:ext cx="6542309" cy="1150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B2E39-5268-9A44-8996-BD5E22BAC99B}">
      <dsp:nvSpPr>
        <dsp:cNvPr id="0" name=""/>
        <dsp:cNvSpPr/>
      </dsp:nvSpPr>
      <dsp:spPr>
        <a:xfrm>
          <a:off x="0" y="707913"/>
          <a:ext cx="4840010" cy="6047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4B122F6-CFE4-3F44-BE67-EB287F4A8789}">
      <dsp:nvSpPr>
        <dsp:cNvPr id="0" name=""/>
        <dsp:cNvSpPr/>
      </dsp:nvSpPr>
      <dsp:spPr>
        <a:xfrm>
          <a:off x="242000" y="353673"/>
          <a:ext cx="3388007"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59" tIns="0" rIns="128059" bIns="0" numCol="1" spcCol="1270" anchor="ctr" anchorCtr="0">
          <a:noAutofit/>
        </a:bodyPr>
        <a:lstStyle/>
        <a:p>
          <a:pPr marL="0" lvl="0" indent="0" algn="l" defTabSz="1066800">
            <a:lnSpc>
              <a:spcPct val="90000"/>
            </a:lnSpc>
            <a:spcBef>
              <a:spcPct val="0"/>
            </a:spcBef>
            <a:spcAft>
              <a:spcPct val="35000"/>
            </a:spcAft>
            <a:buNone/>
          </a:pPr>
          <a:r>
            <a:rPr lang="en-US" sz="2400" b="1" i="0" kern="1200"/>
            <a:t>Symmetric Encryption</a:t>
          </a:r>
          <a:endParaRPr lang="en-US" sz="2400" kern="1200"/>
        </a:p>
      </dsp:txBody>
      <dsp:txXfrm>
        <a:off x="276585" y="388258"/>
        <a:ext cx="3318837" cy="639310"/>
      </dsp:txXfrm>
    </dsp:sp>
    <dsp:sp modelId="{A2056DC1-F6AC-D642-9976-AD9F77E2504D}">
      <dsp:nvSpPr>
        <dsp:cNvPr id="0" name=""/>
        <dsp:cNvSpPr/>
      </dsp:nvSpPr>
      <dsp:spPr>
        <a:xfrm>
          <a:off x="0" y="1796553"/>
          <a:ext cx="4840010" cy="604799"/>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14BA0B7-BF84-BF4D-9119-0C0AE7C0564F}">
      <dsp:nvSpPr>
        <dsp:cNvPr id="0" name=""/>
        <dsp:cNvSpPr/>
      </dsp:nvSpPr>
      <dsp:spPr>
        <a:xfrm>
          <a:off x="242000" y="1442313"/>
          <a:ext cx="3388007"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59" tIns="0" rIns="128059" bIns="0" numCol="1" spcCol="1270" anchor="ctr" anchorCtr="0">
          <a:noAutofit/>
        </a:bodyPr>
        <a:lstStyle/>
        <a:p>
          <a:pPr marL="0" lvl="0" indent="0" algn="l" defTabSz="1066800">
            <a:lnSpc>
              <a:spcPct val="90000"/>
            </a:lnSpc>
            <a:spcBef>
              <a:spcPct val="0"/>
            </a:spcBef>
            <a:spcAft>
              <a:spcPct val="35000"/>
            </a:spcAft>
            <a:buNone/>
          </a:pPr>
          <a:r>
            <a:rPr lang="en-US" sz="2400" b="1" i="0" kern="1200"/>
            <a:t>Asymmetric Encryption</a:t>
          </a:r>
          <a:endParaRPr lang="en-US" sz="2400" kern="1200"/>
        </a:p>
      </dsp:txBody>
      <dsp:txXfrm>
        <a:off x="276585" y="1476898"/>
        <a:ext cx="3318837" cy="639310"/>
      </dsp:txXfrm>
    </dsp:sp>
    <dsp:sp modelId="{80DA7F38-861B-014E-9E39-C6AFF15538AD}">
      <dsp:nvSpPr>
        <dsp:cNvPr id="0" name=""/>
        <dsp:cNvSpPr/>
      </dsp:nvSpPr>
      <dsp:spPr>
        <a:xfrm>
          <a:off x="0" y="2885193"/>
          <a:ext cx="4840010" cy="604799"/>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D7A4B47-8527-7847-A976-9A0B87D5D793}">
      <dsp:nvSpPr>
        <dsp:cNvPr id="0" name=""/>
        <dsp:cNvSpPr/>
      </dsp:nvSpPr>
      <dsp:spPr>
        <a:xfrm>
          <a:off x="242000" y="2530953"/>
          <a:ext cx="3388007"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59" tIns="0" rIns="128059" bIns="0" numCol="1" spcCol="1270" anchor="ctr" anchorCtr="0">
          <a:noAutofit/>
        </a:bodyPr>
        <a:lstStyle/>
        <a:p>
          <a:pPr marL="0" lvl="0" indent="0" algn="l" defTabSz="1066800">
            <a:lnSpc>
              <a:spcPct val="90000"/>
            </a:lnSpc>
            <a:spcBef>
              <a:spcPct val="0"/>
            </a:spcBef>
            <a:spcAft>
              <a:spcPct val="35000"/>
            </a:spcAft>
            <a:buNone/>
          </a:pPr>
          <a:r>
            <a:rPr lang="en-US" sz="2400" b="1" i="0" kern="1200"/>
            <a:t>Hybrid Encryption</a:t>
          </a:r>
          <a:endParaRPr lang="en-US" sz="2400" kern="1200"/>
        </a:p>
      </dsp:txBody>
      <dsp:txXfrm>
        <a:off x="276585" y="2565538"/>
        <a:ext cx="3318837"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BCA48-0F59-E548-AE72-C98D24C0DD67}">
      <dsp:nvSpPr>
        <dsp:cNvPr id="0" name=""/>
        <dsp:cNvSpPr/>
      </dsp:nvSpPr>
      <dsp:spPr>
        <a:xfrm>
          <a:off x="0" y="98059"/>
          <a:ext cx="6666833" cy="12647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Secure Communication</a:t>
          </a:r>
          <a:r>
            <a:rPr lang="en-US" sz="2300" b="0" i="0" kern="1200"/>
            <a:t>: Apps like WhatsApp use end-to-end encryption, ensuring only the sender and recipient can read messages.</a:t>
          </a:r>
          <a:endParaRPr lang="en-US" sz="2300" kern="1200"/>
        </a:p>
      </dsp:txBody>
      <dsp:txXfrm>
        <a:off x="61741" y="159800"/>
        <a:ext cx="6543351" cy="1141288"/>
      </dsp:txXfrm>
    </dsp:sp>
    <dsp:sp modelId="{2E2BF878-896E-1D4A-B7E7-23D1C44AEF98}">
      <dsp:nvSpPr>
        <dsp:cNvPr id="0" name=""/>
        <dsp:cNvSpPr/>
      </dsp:nvSpPr>
      <dsp:spPr>
        <a:xfrm>
          <a:off x="0" y="1429069"/>
          <a:ext cx="6666833" cy="126477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Secure Storage</a:t>
          </a:r>
          <a:r>
            <a:rPr lang="en-US" sz="2300" b="0" i="0" kern="1200"/>
            <a:t>: Encrypting sensitive data on storage devices.</a:t>
          </a:r>
          <a:endParaRPr lang="en-US" sz="2300" kern="1200"/>
        </a:p>
      </dsp:txBody>
      <dsp:txXfrm>
        <a:off x="61741" y="1490810"/>
        <a:ext cx="6543351" cy="1141288"/>
      </dsp:txXfrm>
    </dsp:sp>
    <dsp:sp modelId="{6858E44F-EFFF-8E42-BA4F-FA8363F0A2F7}">
      <dsp:nvSpPr>
        <dsp:cNvPr id="0" name=""/>
        <dsp:cNvSpPr/>
      </dsp:nvSpPr>
      <dsp:spPr>
        <a:xfrm>
          <a:off x="0" y="2760080"/>
          <a:ext cx="6666833" cy="126477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E-commerce</a:t>
          </a:r>
          <a:r>
            <a:rPr lang="en-US" sz="2300" b="0" i="0" kern="1200"/>
            <a:t>: Protecting financial transactions online.</a:t>
          </a:r>
          <a:endParaRPr lang="en-US" sz="2300" kern="1200"/>
        </a:p>
      </dsp:txBody>
      <dsp:txXfrm>
        <a:off x="61741" y="2821821"/>
        <a:ext cx="6543351" cy="1141288"/>
      </dsp:txXfrm>
    </dsp:sp>
    <dsp:sp modelId="{19EC0B93-7D72-6A47-855B-E16704067DE0}">
      <dsp:nvSpPr>
        <dsp:cNvPr id="0" name=""/>
        <dsp:cNvSpPr/>
      </dsp:nvSpPr>
      <dsp:spPr>
        <a:xfrm>
          <a:off x="0" y="4091090"/>
          <a:ext cx="6666833" cy="126477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Authentication</a:t>
          </a:r>
          <a:r>
            <a:rPr lang="en-US" sz="2300" b="0" i="0" kern="1200"/>
            <a:t>: Digital signatures use encryption to verify the identity of a sender.</a:t>
          </a:r>
          <a:endParaRPr lang="en-US" sz="2300" kern="1200"/>
        </a:p>
      </dsp:txBody>
      <dsp:txXfrm>
        <a:off x="61741" y="4152831"/>
        <a:ext cx="6543351" cy="1141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C8193-EB2E-0347-B64C-BC1A304378E1}">
      <dsp:nvSpPr>
        <dsp:cNvPr id="0" name=""/>
        <dsp:cNvSpPr/>
      </dsp:nvSpPr>
      <dsp:spPr>
        <a:xfrm>
          <a:off x="0" y="519136"/>
          <a:ext cx="6666833" cy="106287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In many real-world security protocols, encryption and HMAC are used together:</a:t>
          </a:r>
          <a:endParaRPr lang="en-US" sz="1900" kern="1200"/>
        </a:p>
      </dsp:txBody>
      <dsp:txXfrm>
        <a:off x="51885" y="571021"/>
        <a:ext cx="6563063" cy="959101"/>
      </dsp:txXfrm>
    </dsp:sp>
    <dsp:sp modelId="{FB5C4D54-47C6-2E43-860E-BDDC9A93ADD7}">
      <dsp:nvSpPr>
        <dsp:cNvPr id="0" name=""/>
        <dsp:cNvSpPr/>
      </dsp:nvSpPr>
      <dsp:spPr>
        <a:xfrm>
          <a:off x="0" y="1636728"/>
          <a:ext cx="6666833" cy="1062871"/>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Encrypted communication</a:t>
          </a:r>
          <a:r>
            <a:rPr lang="en-US" sz="1900" b="0" i="0" kern="1200"/>
            <a:t> ensures confidentiality.</a:t>
          </a:r>
          <a:endParaRPr lang="en-US" sz="1900" kern="1200"/>
        </a:p>
      </dsp:txBody>
      <dsp:txXfrm>
        <a:off x="51885" y="1688613"/>
        <a:ext cx="6563063" cy="959101"/>
      </dsp:txXfrm>
    </dsp:sp>
    <dsp:sp modelId="{C495FB8A-613A-DC46-8AB8-6F0F7B73C491}">
      <dsp:nvSpPr>
        <dsp:cNvPr id="0" name=""/>
        <dsp:cNvSpPr/>
      </dsp:nvSpPr>
      <dsp:spPr>
        <a:xfrm>
          <a:off x="0" y="2754320"/>
          <a:ext cx="6666833" cy="1062871"/>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HMAC</a:t>
          </a:r>
          <a:r>
            <a:rPr lang="en-US" sz="1900" b="0" i="0" kern="1200"/>
            <a:t> ensures authenticity and integrity.</a:t>
          </a:r>
          <a:endParaRPr lang="en-US" sz="1900" kern="1200"/>
        </a:p>
      </dsp:txBody>
      <dsp:txXfrm>
        <a:off x="51885" y="2806205"/>
        <a:ext cx="6563063" cy="959101"/>
      </dsp:txXfrm>
    </dsp:sp>
    <dsp:sp modelId="{C024F832-4902-1C44-B73D-5576090F0C87}">
      <dsp:nvSpPr>
        <dsp:cNvPr id="0" name=""/>
        <dsp:cNvSpPr/>
      </dsp:nvSpPr>
      <dsp:spPr>
        <a:xfrm>
          <a:off x="0" y="3871911"/>
          <a:ext cx="6666833" cy="106287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For instance, in the TLS protocol (used for HTTPS and other secure communications), both encryption (for data secrecy) and HMAC (for data integrity and authenticity) are often employed.</a:t>
          </a:r>
          <a:endParaRPr lang="en-US" sz="1900" kern="1200"/>
        </a:p>
      </dsp:txBody>
      <dsp:txXfrm>
        <a:off x="51885" y="3923796"/>
        <a:ext cx="6563063" cy="9591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238F-764D-C077-06B3-27D473452B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B39643AB-FFB4-2B8B-B785-4621E6E31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8C51D18D-2F77-3767-D204-2B81DA761643}"/>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FA20AED1-467E-5552-72F1-07765469426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F7C8258-8A6B-A8DA-F881-8B66701C4779}"/>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3015184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535D-910D-0F01-D7C2-5A9998FACE3D}"/>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189F49F-E9D7-5F89-2CEC-D487E2FCE5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833DEAC-78B9-556C-0873-565179CA5A5F}"/>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FA9F3EA5-A4C2-9D8E-7FA2-2EF4785FE9F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02386F0-0472-8F8B-CD60-CAE7D3BA969D}"/>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418069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88F75-3102-1064-6CBC-44A7D094B0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07956B4-540B-7C5A-B9D0-C0DC892CC6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ADB2ABF-254E-CF10-2033-4407AFA5E59F}"/>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CCEE61A5-5E62-4C51-E882-DA369FD35B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2E1871D-9BDE-0CE8-1EDD-56BD2AD42943}"/>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184672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745E-C532-16C9-F819-E136EDD10A6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0F0D154-65AB-5924-1875-B85DDA1271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836B88C-5910-2A94-C176-574F609C30F2}"/>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32841873-F726-D87C-F826-21FD9CBCE4A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C234E49-E2CA-CEF1-C062-C305C2C90A4B}"/>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48131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7D9A-429A-0024-2F97-8801F41BB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8823D7C-43A1-8233-4B70-C58C56704E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122486-D3E1-41A9-D6D9-406F56C27095}"/>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6CA378A4-B4EA-8E74-2B8F-EB5BE3F56DA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4E0F94C-1A39-94D9-A470-EA9B2EA9C73A}"/>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271290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16B2-76C4-396A-BC2D-314AC00845D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BDA9839-6735-F54C-095F-3842A62D8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DF14AD6-6BB4-9112-4206-D64724085C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81A11411-AFA7-3864-CD21-4E1242539AB7}"/>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6" name="Footer Placeholder 5">
            <a:extLst>
              <a:ext uri="{FF2B5EF4-FFF2-40B4-BE49-F238E27FC236}">
                <a16:creationId xmlns:a16="http://schemas.microsoft.com/office/drawing/2014/main" id="{FCE752FB-817E-B4C4-4155-7D1D85D8CA4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B1E7080-0F7D-F281-0FF7-F05D069E5D3C}"/>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88619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3B80-CCB9-AC5F-4CBA-1B08973D46C5}"/>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9E5889F-0088-D3E7-B074-CC1B4C4EF9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D589D-6B25-DFA9-EA1D-F8000DE4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C6984ABC-8CE0-BAD0-B1AE-EEBFF30973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C53BD3-F243-BF94-BFE3-D3A0A1D330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A36D5A5-EF95-0505-7114-13B5D8F191D9}"/>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8" name="Footer Placeholder 7">
            <a:extLst>
              <a:ext uri="{FF2B5EF4-FFF2-40B4-BE49-F238E27FC236}">
                <a16:creationId xmlns:a16="http://schemas.microsoft.com/office/drawing/2014/main" id="{63369246-910E-259E-48D3-2ECFA36F26BF}"/>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6552B5A-E0F9-4414-5707-BA67DA6DCC4D}"/>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3088602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D6C-1A42-2960-0103-C4CCE32EE974}"/>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0910FD5-D632-8351-DBA9-544D38451344}"/>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4" name="Footer Placeholder 3">
            <a:extLst>
              <a:ext uri="{FF2B5EF4-FFF2-40B4-BE49-F238E27FC236}">
                <a16:creationId xmlns:a16="http://schemas.microsoft.com/office/drawing/2014/main" id="{1364EAAB-F07C-02D4-945C-C503B9EF9A58}"/>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9FA627A-7DCA-13E3-6149-6FB5745DA06F}"/>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124279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F2ACF9-3BE3-2418-AF07-4A021A89D60B}"/>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3" name="Footer Placeholder 2">
            <a:extLst>
              <a:ext uri="{FF2B5EF4-FFF2-40B4-BE49-F238E27FC236}">
                <a16:creationId xmlns:a16="http://schemas.microsoft.com/office/drawing/2014/main" id="{128AEA6E-7427-952B-FB09-D87302F7662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76346C70-3242-D739-A271-64F07079276A}"/>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2088796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A470-84FD-539A-9E73-9B94A403A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E69E0A27-11C1-3D43-B0D0-849DF1C96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9DE1411-F4BD-9E28-B136-0F2AF1154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11FAB-E897-DAC2-95AC-4C5D3F056089}"/>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6" name="Footer Placeholder 5">
            <a:extLst>
              <a:ext uri="{FF2B5EF4-FFF2-40B4-BE49-F238E27FC236}">
                <a16:creationId xmlns:a16="http://schemas.microsoft.com/office/drawing/2014/main" id="{7A5AE180-4B79-B1D0-CC25-3A2F67C90F2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2D4E7E2-4F3B-8EEF-48A1-D7B5E49FF8E7}"/>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251965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37E7-AAC9-34EC-65CB-DBC9E520E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D24B602-F947-4D2A-4C23-B935DD80C6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6328B5B-BDC2-5B3F-80BE-B198215FE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EAA666-6E3F-4093-FD3A-1E0F5D11817C}"/>
              </a:ext>
            </a:extLst>
          </p:cNvPr>
          <p:cNvSpPr>
            <a:spLocks noGrp="1"/>
          </p:cNvSpPr>
          <p:nvPr>
            <p:ph type="dt" sz="half" idx="10"/>
          </p:nvPr>
        </p:nvSpPr>
        <p:spPr/>
        <p:txBody>
          <a:bodyPr/>
          <a:lstStyle/>
          <a:p>
            <a:fld id="{8F25C197-AC96-EE4A-A828-A64BA6BFFABF}" type="datetimeFigureOut">
              <a:rPr lang="en-IL" smtClean="0"/>
              <a:t>30/08/2023</a:t>
            </a:fld>
            <a:endParaRPr lang="en-IL"/>
          </a:p>
        </p:txBody>
      </p:sp>
      <p:sp>
        <p:nvSpPr>
          <p:cNvPr id="6" name="Footer Placeholder 5">
            <a:extLst>
              <a:ext uri="{FF2B5EF4-FFF2-40B4-BE49-F238E27FC236}">
                <a16:creationId xmlns:a16="http://schemas.microsoft.com/office/drawing/2014/main" id="{FE9A0617-5BB6-D135-4989-1C3A2C670CA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1ADFCC8-426F-EC38-36B0-81F79C13D0DF}"/>
              </a:ext>
            </a:extLst>
          </p:cNvPr>
          <p:cNvSpPr>
            <a:spLocks noGrp="1"/>
          </p:cNvSpPr>
          <p:nvPr>
            <p:ph type="sldNum" sz="quarter" idx="12"/>
          </p:nvPr>
        </p:nvSpPr>
        <p:spPr/>
        <p:txBody>
          <a:bodyPr/>
          <a:lstStyle/>
          <a:p>
            <a:fld id="{02DF66CF-F5A4-C845-9988-B6E4C0C58BBF}" type="slidenum">
              <a:rPr lang="en-IL" smtClean="0"/>
              <a:t>‹#›</a:t>
            </a:fld>
            <a:endParaRPr lang="en-IL"/>
          </a:p>
        </p:txBody>
      </p:sp>
    </p:spTree>
    <p:extLst>
      <p:ext uri="{BB962C8B-B14F-4D97-AF65-F5344CB8AC3E}">
        <p14:creationId xmlns:p14="http://schemas.microsoft.com/office/powerpoint/2010/main" val="2155949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1EC482-DC09-160B-F07F-243C8F820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6A5B839-7E9E-25DF-2DDF-F00CE8BEF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5BF5F4A-1490-A429-19FC-9A7FDBB26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5C197-AC96-EE4A-A828-A64BA6BFFABF}" type="datetimeFigureOut">
              <a:rPr lang="en-IL" smtClean="0"/>
              <a:t>30/08/2023</a:t>
            </a:fld>
            <a:endParaRPr lang="en-IL"/>
          </a:p>
        </p:txBody>
      </p:sp>
      <p:sp>
        <p:nvSpPr>
          <p:cNvPr id="5" name="Footer Placeholder 4">
            <a:extLst>
              <a:ext uri="{FF2B5EF4-FFF2-40B4-BE49-F238E27FC236}">
                <a16:creationId xmlns:a16="http://schemas.microsoft.com/office/drawing/2014/main" id="{07869B54-1CAF-7A58-D127-9343F414D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192EEF2F-E057-8A7F-BD6F-0A4B36252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F66CF-F5A4-C845-9988-B6E4C0C58BBF}" type="slidenum">
              <a:rPr lang="en-IL" smtClean="0"/>
              <a:t>‹#›</a:t>
            </a:fld>
            <a:endParaRPr lang="en-IL"/>
          </a:p>
        </p:txBody>
      </p:sp>
    </p:spTree>
    <p:extLst>
      <p:ext uri="{BB962C8B-B14F-4D97-AF65-F5344CB8AC3E}">
        <p14:creationId xmlns:p14="http://schemas.microsoft.com/office/powerpoint/2010/main" val="216887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2891FC79-6FA6-3796-579B-5CCBFEB624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DBCC4-E203-4817-FFA0-D7C98004354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0" dirty="0">
                <a:solidFill>
                  <a:srgbClr val="FFFFFF"/>
                </a:solidFill>
                <a:effectLst/>
                <a:latin typeface="YouTube Sans"/>
              </a:rPr>
              <a:t>Cryptography</a:t>
            </a:r>
            <a:endParaRPr lang="en-IL" sz="5200" dirty="0">
              <a:solidFill>
                <a:srgbClr val="FFFFFF"/>
              </a:solidFill>
            </a:endParaRPr>
          </a:p>
        </p:txBody>
      </p:sp>
      <p:sp>
        <p:nvSpPr>
          <p:cNvPr id="3" name="Subtitle 2">
            <a:extLst>
              <a:ext uri="{FF2B5EF4-FFF2-40B4-BE49-F238E27FC236}">
                <a16:creationId xmlns:a16="http://schemas.microsoft.com/office/drawing/2014/main" id="{E96FFD7D-CF73-39E8-F99F-9A3F91660B7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M</a:t>
            </a:r>
            <a:r>
              <a:rPr lang="en-IL" dirty="0">
                <a:solidFill>
                  <a:srgbClr val="FFFFFF"/>
                </a:solidFill>
              </a:rPr>
              <a:t>ath is fun!</a:t>
            </a:r>
          </a:p>
        </p:txBody>
      </p:sp>
    </p:spTree>
    <p:extLst>
      <p:ext uri="{BB962C8B-B14F-4D97-AF65-F5344CB8AC3E}">
        <p14:creationId xmlns:p14="http://schemas.microsoft.com/office/powerpoint/2010/main" val="395625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838200" y="365125"/>
            <a:ext cx="10515600" cy="1325563"/>
          </a:xfrm>
        </p:spPr>
        <p:txBody>
          <a:bodyPr>
            <a:normAutofit/>
          </a:bodyPr>
          <a:lstStyle/>
          <a:p>
            <a:r>
              <a:rPr lang="en-US" sz="5400" b="1" i="0">
                <a:effectLst/>
                <a:latin typeface="Söhne"/>
              </a:rPr>
              <a:t>Why Use Salts?</a:t>
            </a:r>
            <a:endParaRPr lang="en-IL"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838200" y="1929384"/>
            <a:ext cx="10515600" cy="4251960"/>
          </a:xfrm>
        </p:spPr>
        <p:txBody>
          <a:bodyPr>
            <a:normAutofit/>
          </a:bodyPr>
          <a:lstStyle/>
          <a:p>
            <a:r>
              <a:rPr lang="en-US" sz="2200" b="1" i="0">
                <a:effectLst/>
                <a:latin typeface="Söhne"/>
              </a:rPr>
              <a:t>Defeating Rainbow Tables</a:t>
            </a:r>
            <a:r>
              <a:rPr lang="en-US" sz="2200" b="0" i="0">
                <a:effectLst/>
                <a:latin typeface="Söhne"/>
              </a:rPr>
              <a:t>: Without salts, attackers can use "rainbow tables" — precomputed tables that map hashes to potential plaintext passwords. If passwords are hashed without a salt, an attacker can simply look up the hash in their table and potentially determine the plaintext password. With salts, this approach becomes unfeasible because the attacker would need a separate rainbow table for each possible salt value.</a:t>
            </a:r>
            <a:endParaRPr lang="en-IL" sz="2200"/>
          </a:p>
        </p:txBody>
      </p:sp>
    </p:spTree>
    <p:extLst>
      <p:ext uri="{BB962C8B-B14F-4D97-AF65-F5344CB8AC3E}">
        <p14:creationId xmlns:p14="http://schemas.microsoft.com/office/powerpoint/2010/main" val="24751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Rainbow table</a:t>
            </a:r>
          </a:p>
        </p:txBody>
      </p:sp>
      <p:pic>
        <p:nvPicPr>
          <p:cNvPr id="1026" name="Picture 2">
            <a:extLst>
              <a:ext uri="{FF2B5EF4-FFF2-40B4-BE49-F238E27FC236}">
                <a16:creationId xmlns:a16="http://schemas.microsoft.com/office/drawing/2014/main" id="{097172EF-1439-6BAB-CDC6-99F487A7D6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766412"/>
            <a:ext cx="6780700" cy="532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95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US" b="1" i="0" dirty="0">
                <a:effectLst/>
                <a:latin typeface="+mn-lt"/>
              </a:rPr>
              <a:t>Hash Collisions</a:t>
            </a:r>
            <a:endParaRPr lang="en-IL" dirty="0">
              <a:latin typeface="+mn-lt"/>
            </a:endParaRP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pPr marL="0" indent="0" algn="l">
              <a:buNone/>
            </a:pPr>
            <a:r>
              <a:rPr lang="en-US" b="1" i="0" dirty="0">
                <a:solidFill>
                  <a:srgbClr val="374151"/>
                </a:solidFill>
                <a:effectLst/>
                <a:latin typeface="Söhne"/>
              </a:rPr>
              <a:t>Avoiding Hash Collisions</a:t>
            </a:r>
            <a:r>
              <a:rPr lang="en-US" b="0" i="0" dirty="0">
                <a:solidFill>
                  <a:srgbClr val="374151"/>
                </a:solidFill>
                <a:effectLst/>
                <a:latin typeface="Söhne"/>
              </a:rPr>
              <a:t>: If two users have the same password, and if you hash those passwords without salts, you'll get identical hashes. This not only reveals that the two users have the same password but also makes attacks more efficient. Using different salts for each user ensures different hashes even if the actual passwords are the same.</a:t>
            </a:r>
          </a:p>
          <a:p>
            <a:pPr marL="0" indent="0">
              <a:buNone/>
            </a:pPr>
            <a:br>
              <a:rPr lang="en-US" dirty="0"/>
            </a:br>
            <a:endParaRPr lang="en-IL" dirty="0"/>
          </a:p>
        </p:txBody>
      </p:sp>
    </p:spTree>
    <p:extLst>
      <p:ext uri="{BB962C8B-B14F-4D97-AF65-F5344CB8AC3E}">
        <p14:creationId xmlns:p14="http://schemas.microsoft.com/office/powerpoint/2010/main" val="363084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1043631" y="809898"/>
            <a:ext cx="9942716" cy="1554480"/>
          </a:xfrm>
        </p:spPr>
        <p:txBody>
          <a:bodyPr anchor="ctr">
            <a:normAutofit/>
          </a:bodyPr>
          <a:lstStyle/>
          <a:p>
            <a:r>
              <a:rPr lang="en-US" sz="4800" b="1" i="0">
                <a:effectLst/>
                <a:latin typeface="Söhne"/>
              </a:rPr>
              <a:t>Brute-Force Attacks</a:t>
            </a:r>
            <a:endParaRPr lang="en-IL" sz="480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1045028" y="3017522"/>
            <a:ext cx="9941319" cy="3124658"/>
          </a:xfrm>
        </p:spPr>
        <p:txBody>
          <a:bodyPr anchor="ctr">
            <a:normAutofit/>
          </a:bodyPr>
          <a:lstStyle/>
          <a:p>
            <a:r>
              <a:rPr lang="en-US" sz="2400" b="1" i="0">
                <a:effectLst/>
                <a:latin typeface="Söhne"/>
              </a:rPr>
              <a:t>Slowing Down Brute-Force Attacks</a:t>
            </a:r>
            <a:r>
              <a:rPr lang="en-US" sz="2400" b="0" i="0">
                <a:effectLst/>
                <a:latin typeface="Söhne"/>
              </a:rPr>
              <a:t>: For attackers who obtain a list of salted hashes, they can't precompute a lookup table for all possible passwords because of the unique salt for each password. They must compute the hash for each possible password + salt combination individually.</a:t>
            </a:r>
            <a:endParaRPr lang="en-IL"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5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808638" y="386930"/>
            <a:ext cx="9236700" cy="1188950"/>
          </a:xfrm>
        </p:spPr>
        <p:txBody>
          <a:bodyPr anchor="b">
            <a:normAutofit/>
          </a:bodyPr>
          <a:lstStyle/>
          <a:p>
            <a:r>
              <a:rPr lang="en-US" sz="5400" b="1" i="0">
                <a:effectLst/>
                <a:latin typeface="Söhne"/>
              </a:rPr>
              <a:t>How to Use Salts Properly</a:t>
            </a:r>
            <a:endParaRPr lang="en-IL"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793660" y="2599509"/>
            <a:ext cx="10143668" cy="3435531"/>
          </a:xfrm>
        </p:spPr>
        <p:txBody>
          <a:bodyPr anchor="ctr">
            <a:normAutofit/>
          </a:bodyPr>
          <a:lstStyle/>
          <a:p>
            <a:pPr>
              <a:buFont typeface="+mj-lt"/>
              <a:buAutoNum type="arabicPeriod"/>
            </a:pPr>
            <a:r>
              <a:rPr lang="en-US" sz="2000" b="1" i="0">
                <a:effectLst/>
                <a:latin typeface="Söhne"/>
              </a:rPr>
              <a:t>Generation</a:t>
            </a:r>
            <a:r>
              <a:rPr lang="en-US" sz="2000" b="0" i="0">
                <a:effectLst/>
                <a:latin typeface="Söhne"/>
              </a:rPr>
              <a:t>: Always use a cryptographically secure random method to generate salts. They should be random and sufficiently long to ensure uniqueness and unpredictability.</a:t>
            </a:r>
          </a:p>
          <a:p>
            <a:pPr>
              <a:buFont typeface="+mj-lt"/>
              <a:buAutoNum type="arabicPeriod"/>
            </a:pPr>
            <a:r>
              <a:rPr lang="en-US" sz="2000" b="1" i="0">
                <a:effectLst/>
                <a:latin typeface="Söhne"/>
              </a:rPr>
              <a:t>Unique for Every User and Password</a:t>
            </a:r>
            <a:r>
              <a:rPr lang="en-US" sz="2000" b="0" i="0">
                <a:effectLst/>
                <a:latin typeface="Söhne"/>
              </a:rPr>
              <a:t>: Every password should have its own unique salt. Even if a user changes their password, a new salt should be generated.</a:t>
            </a:r>
          </a:p>
          <a:p>
            <a:pPr>
              <a:buFont typeface="+mj-lt"/>
              <a:buAutoNum type="arabicPeriod"/>
            </a:pPr>
            <a:r>
              <a:rPr lang="en-US" sz="2000" b="1" i="0">
                <a:effectLst/>
                <a:latin typeface="Söhne"/>
              </a:rPr>
              <a:t>Storing Salts</a:t>
            </a:r>
            <a:r>
              <a:rPr lang="en-US" sz="2000" b="0" i="0">
                <a:effectLst/>
                <a:latin typeface="Söhne"/>
              </a:rPr>
              <a:t>: Salts aren't secret values. They are typically stored in the database alongside the corresponding password hash. This is necessary for the application to verify passwords on subsequent logins.</a:t>
            </a:r>
          </a:p>
          <a:p>
            <a:pPr>
              <a:buFont typeface="+mj-lt"/>
              <a:buAutoNum type="arabicPeriod"/>
            </a:pPr>
            <a:r>
              <a:rPr lang="en-US" sz="2000" b="1" i="0">
                <a:effectLst/>
                <a:latin typeface="Söhne"/>
              </a:rPr>
              <a:t>Combination</a:t>
            </a:r>
            <a:r>
              <a:rPr lang="en-US" sz="2000" b="0" i="0">
                <a:effectLst/>
                <a:latin typeface="Söhne"/>
              </a:rPr>
              <a:t>: Before hashing, combine the password and salt. This can be done through simple concatenation, though some hashing algorithms have specific ways of incorporating salts.</a:t>
            </a:r>
          </a:p>
          <a:p>
            <a:pPr marL="0" indent="0">
              <a:buNone/>
            </a:pPr>
            <a:endParaRPr lang="en-IL" sz="2000"/>
          </a:p>
        </p:txBody>
      </p:sp>
    </p:spTree>
    <p:extLst>
      <p:ext uri="{BB962C8B-B14F-4D97-AF65-F5344CB8AC3E}">
        <p14:creationId xmlns:p14="http://schemas.microsoft.com/office/powerpoint/2010/main" val="401287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example</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723900" y="1252538"/>
            <a:ext cx="5431240" cy="419313"/>
          </a:xfrm>
        </p:spPr>
        <p:txBody>
          <a:bodyPr vert="horz" lIns="91440" tIns="45720" rIns="91440" bIns="45720" rtlCol="0">
            <a:normAutofit/>
          </a:bodyPr>
          <a:lstStyle/>
          <a:p>
            <a:pPr marL="0" indent="0">
              <a:buNone/>
            </a:pPr>
            <a:r>
              <a:rPr lang="en-US" sz="1600" kern="1200" dirty="0">
                <a:solidFill>
                  <a:schemeClr val="tx1"/>
                </a:solidFill>
                <a:latin typeface="+mn-lt"/>
                <a:ea typeface="+mn-ea"/>
                <a:cs typeface="+mn-cs"/>
              </a:rPr>
              <a:t>http://localhost:4000/crypto/salt/?password=super-password!</a:t>
            </a:r>
          </a:p>
        </p:txBody>
      </p:sp>
      <p:pic>
        <p:nvPicPr>
          <p:cNvPr id="6" name="Picture 5">
            <a:extLst>
              <a:ext uri="{FF2B5EF4-FFF2-40B4-BE49-F238E27FC236}">
                <a16:creationId xmlns:a16="http://schemas.microsoft.com/office/drawing/2014/main" id="{890BBF7E-90C7-7E6A-E6E6-3EB8462A2D0E}"/>
              </a:ext>
            </a:extLst>
          </p:cNvPr>
          <p:cNvPicPr>
            <a:picLocks noChangeAspect="1"/>
          </p:cNvPicPr>
          <p:nvPr/>
        </p:nvPicPr>
        <p:blipFill>
          <a:blip r:embed="rId2"/>
          <a:stretch>
            <a:fillRect/>
          </a:stretch>
        </p:blipFill>
        <p:spPr>
          <a:xfrm>
            <a:off x="1627213" y="2072640"/>
            <a:ext cx="8925698" cy="4128135"/>
          </a:xfrm>
          <a:prstGeom prst="rect">
            <a:avLst/>
          </a:prstGeom>
        </p:spPr>
      </p:pic>
      <p:sp>
        <p:nvSpPr>
          <p:cNvPr id="15" name="Freeform: Shape 1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9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Example salt crypto</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1882588" y="1311818"/>
            <a:ext cx="8426823" cy="397567"/>
          </a:xfrm>
        </p:spPr>
        <p:txBody>
          <a:bodyPr vert="horz" lIns="91440" tIns="45720" rIns="91440" bIns="45720" rtlCol="0">
            <a:normAutofit/>
          </a:bodyPr>
          <a:lstStyle/>
          <a:p>
            <a:pPr marL="0" indent="0" algn="ctr">
              <a:buNone/>
            </a:pPr>
            <a:r>
              <a:rPr lang="en-US" sz="1600" kern="1200" dirty="0">
                <a:solidFill>
                  <a:schemeClr val="tx1"/>
                </a:solidFill>
                <a:latin typeface="+mn-lt"/>
                <a:ea typeface="+mn-ea"/>
                <a:cs typeface="+mn-cs"/>
              </a:rPr>
              <a:t>http://localhost:4000/crypto/</a:t>
            </a:r>
            <a:r>
              <a:rPr lang="en-US" sz="1600" kern="1200" dirty="0" err="1">
                <a:solidFill>
                  <a:schemeClr val="tx1"/>
                </a:solidFill>
                <a:latin typeface="+mn-lt"/>
                <a:ea typeface="+mn-ea"/>
                <a:cs typeface="+mn-cs"/>
              </a:rPr>
              <a:t>saltCrypto</a:t>
            </a:r>
            <a:r>
              <a:rPr lang="en-US" sz="1600" kern="1200" dirty="0">
                <a:solidFill>
                  <a:schemeClr val="tx1"/>
                </a:solidFill>
                <a:latin typeface="+mn-lt"/>
                <a:ea typeface="+mn-ea"/>
                <a:cs typeface="+mn-cs"/>
              </a:rPr>
              <a:t>/?password=example</a:t>
            </a:r>
          </a:p>
        </p:txBody>
      </p:sp>
      <p:pic>
        <p:nvPicPr>
          <p:cNvPr id="4" name="Picture 3">
            <a:extLst>
              <a:ext uri="{FF2B5EF4-FFF2-40B4-BE49-F238E27FC236}">
                <a16:creationId xmlns:a16="http://schemas.microsoft.com/office/drawing/2014/main" id="{25029143-CA21-A3F9-5995-AA3320D58AFD}"/>
              </a:ext>
            </a:extLst>
          </p:cNvPr>
          <p:cNvPicPr>
            <a:picLocks noChangeAspect="1"/>
          </p:cNvPicPr>
          <p:nvPr/>
        </p:nvPicPr>
        <p:blipFill>
          <a:blip r:embed="rId2"/>
          <a:stretch>
            <a:fillRect/>
          </a:stretch>
        </p:blipFill>
        <p:spPr>
          <a:xfrm>
            <a:off x="723900" y="2380895"/>
            <a:ext cx="10744200" cy="3894772"/>
          </a:xfrm>
          <a:prstGeom prst="rect">
            <a:avLst/>
          </a:prstGeom>
        </p:spPr>
      </p:pic>
    </p:spTree>
    <p:extLst>
      <p:ext uri="{BB962C8B-B14F-4D97-AF65-F5344CB8AC3E}">
        <p14:creationId xmlns:p14="http://schemas.microsoft.com/office/powerpoint/2010/main" val="235455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1043631" y="809898"/>
            <a:ext cx="9942716" cy="1554480"/>
          </a:xfrm>
        </p:spPr>
        <p:txBody>
          <a:bodyPr anchor="ctr">
            <a:normAutofit/>
          </a:bodyPr>
          <a:lstStyle/>
          <a:p>
            <a:r>
              <a:rPr lang="en-US" sz="4800"/>
              <a:t>W</a:t>
            </a:r>
            <a:r>
              <a:rPr lang="en-IL" sz="4800"/>
              <a:t>ait but what about the salt ?</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1045028" y="3017522"/>
            <a:ext cx="9941319" cy="3124658"/>
          </a:xfrm>
        </p:spPr>
        <p:txBody>
          <a:bodyPr anchor="ctr">
            <a:normAutofit/>
          </a:bodyPr>
          <a:lstStyle/>
          <a:p>
            <a:pPr marL="0" indent="0">
              <a:buNone/>
            </a:pPr>
            <a:r>
              <a:rPr lang="en-US" sz="2400" b="0" i="0" dirty="0">
                <a:effectLst/>
                <a:latin typeface="Söhne"/>
              </a:rPr>
              <a:t>One of the primary reasons to use a salt is to defend against rainbow table attacks. Rainbow tables are precomputed tables used to look up the hash of a plaintext string. By adding a unique salt to each password, you force an attacker to compute a rainbow table for each possible salt value, which is computationally infeasible for a sufficiently long salt.</a:t>
            </a:r>
          </a:p>
          <a:p>
            <a:pPr marL="0" indent="0">
              <a:buNone/>
            </a:pPr>
            <a:br>
              <a:rPr lang="en-US" sz="2400" dirty="0"/>
            </a:br>
            <a:endParaRPr lang="en-IL"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30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IL" dirty="0"/>
              <a:t>HMAC</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pPr algn="l"/>
            <a:r>
              <a:rPr lang="en-US" b="0" i="0" dirty="0">
                <a:solidFill>
                  <a:srgbClr val="374151"/>
                </a:solidFill>
                <a:effectLst/>
                <a:latin typeface="Söhne"/>
              </a:rPr>
              <a:t>HMAC is a specific type of message authentication code (MAC) that uses a cryptographic hash function in combination with a secret key. It provides a way to check the integrity of information transferred between two parties, ensuring the message's integrity and authenticity.</a:t>
            </a:r>
          </a:p>
          <a:p>
            <a:pPr marL="0" indent="0">
              <a:buNone/>
            </a:pPr>
            <a:endParaRPr lang="en-IL" dirty="0"/>
          </a:p>
        </p:txBody>
      </p:sp>
    </p:spTree>
    <p:extLst>
      <p:ext uri="{BB962C8B-B14F-4D97-AF65-F5344CB8AC3E}">
        <p14:creationId xmlns:p14="http://schemas.microsoft.com/office/powerpoint/2010/main" val="338215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normAutofit/>
          </a:bodyPr>
          <a:lstStyle/>
          <a:p>
            <a:r>
              <a:rPr lang="en-US" b="1" i="0" dirty="0">
                <a:effectLst/>
                <a:latin typeface="Söhne"/>
              </a:rPr>
              <a:t>Why Use HMAC?</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Data Integrity</a:t>
            </a:r>
            <a:r>
              <a:rPr lang="en-US" b="0" i="0" dirty="0">
                <a:solidFill>
                  <a:srgbClr val="374151"/>
                </a:solidFill>
                <a:effectLst/>
                <a:latin typeface="Söhne"/>
              </a:rPr>
              <a:t>: It ensures that the message hasn't been altered during transmission.</a:t>
            </a:r>
          </a:p>
          <a:p>
            <a:pPr algn="l">
              <a:buFont typeface="Arial" panose="020B0604020202020204" pitchFamily="34" charset="0"/>
              <a:buChar char="•"/>
            </a:pPr>
            <a:r>
              <a:rPr lang="en-US" b="1" i="0" dirty="0">
                <a:solidFill>
                  <a:srgbClr val="374151"/>
                </a:solidFill>
                <a:effectLst/>
                <a:latin typeface="Söhne"/>
              </a:rPr>
              <a:t>Authentication</a:t>
            </a:r>
            <a:r>
              <a:rPr lang="en-US" b="0" i="0" dirty="0">
                <a:solidFill>
                  <a:srgbClr val="374151"/>
                </a:solidFill>
                <a:effectLst/>
                <a:latin typeface="Söhne"/>
              </a:rPr>
              <a:t>: It verifies that the message is sent by the claimed sender (authenticity).</a:t>
            </a:r>
          </a:p>
          <a:p>
            <a:pPr algn="l">
              <a:buFont typeface="Arial" panose="020B0604020202020204" pitchFamily="34" charset="0"/>
              <a:buChar char="•"/>
            </a:pPr>
            <a:r>
              <a:rPr lang="en-US" b="1" i="0" dirty="0">
                <a:solidFill>
                  <a:srgbClr val="374151"/>
                </a:solidFill>
                <a:effectLst/>
                <a:latin typeface="Söhne"/>
              </a:rPr>
              <a:t>Defends Against Attacks</a:t>
            </a:r>
            <a:r>
              <a:rPr lang="en-US" b="0" i="0" dirty="0">
                <a:solidFill>
                  <a:srgbClr val="374151"/>
                </a:solidFill>
                <a:effectLst/>
                <a:latin typeface="Söhne"/>
              </a:rPr>
              <a:t>: Simple constructions, like just appending a key to a message and hashing it, can be vulnerable to certain cryptographic attacks like the length extension attack. HMAC is designed to be resistant to these.</a:t>
            </a:r>
          </a:p>
        </p:txBody>
      </p:sp>
    </p:spTree>
    <p:extLst>
      <p:ext uri="{BB962C8B-B14F-4D97-AF65-F5344CB8AC3E}">
        <p14:creationId xmlns:p14="http://schemas.microsoft.com/office/powerpoint/2010/main" val="310087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1137034" y="609597"/>
            <a:ext cx="9392421" cy="1330841"/>
          </a:xfrm>
        </p:spPr>
        <p:txBody>
          <a:bodyPr>
            <a:normAutofit/>
          </a:bodyPr>
          <a:lstStyle/>
          <a:p>
            <a:r>
              <a:rPr lang="en-US" b="1" i="0" dirty="0">
                <a:effectLst/>
                <a:latin typeface="Söhne"/>
              </a:rPr>
              <a:t>The Caesar Cipher</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1137034" y="2198362"/>
            <a:ext cx="4958966" cy="3917773"/>
          </a:xfrm>
        </p:spPr>
        <p:txBody>
          <a:bodyPr>
            <a:normAutofit/>
          </a:bodyPr>
          <a:lstStyle/>
          <a:p>
            <a:pPr>
              <a:buFont typeface="Arial" panose="020B0604020202020204" pitchFamily="34" charset="0"/>
              <a:buChar char="•"/>
            </a:pPr>
            <a:r>
              <a:rPr lang="en-US" sz="1700" b="0" i="0">
                <a:effectLst/>
                <a:latin typeface="Söhne"/>
              </a:rPr>
              <a:t>One of the earliest and most famous examples of cryptography is the Caesar cipher, named after Julius Caesar. He used it to protect messages of military significance.</a:t>
            </a:r>
          </a:p>
          <a:p>
            <a:pPr>
              <a:buFont typeface="Arial" panose="020B0604020202020204" pitchFamily="34" charset="0"/>
              <a:buChar char="•"/>
            </a:pPr>
            <a:r>
              <a:rPr lang="en-US" sz="1700" b="0" i="0">
                <a:effectLst/>
                <a:latin typeface="Söhne"/>
              </a:rPr>
              <a:t>The Caesar cipher is a type of substitution cipher where each letter in the plaintext is shifted a certain number of places down or up the alphabet. For example, with a shift of 3, 'A' would be encrypted as 'D', 'B' would become 'E', and so on.</a:t>
            </a:r>
          </a:p>
          <a:p>
            <a:pPr>
              <a:buFont typeface="Arial" panose="020B0604020202020204" pitchFamily="34" charset="0"/>
              <a:buChar char="•"/>
            </a:pPr>
            <a:r>
              <a:rPr lang="en-US" sz="1700" b="0" i="0">
                <a:effectLst/>
                <a:latin typeface="Söhne"/>
              </a:rPr>
              <a:t>It’s very simple by today's standards, and can be easily broken, but it was effective in an era when most people were illiterate and the concept of encrypted messages was novel.</a:t>
            </a:r>
          </a:p>
          <a:p>
            <a:pPr marL="0" indent="0">
              <a:buNone/>
            </a:pPr>
            <a:endParaRPr lang="en-IL" sz="1700"/>
          </a:p>
        </p:txBody>
      </p:sp>
      <p:pic>
        <p:nvPicPr>
          <p:cNvPr id="1026" name="Picture 2">
            <a:extLst>
              <a:ext uri="{FF2B5EF4-FFF2-40B4-BE49-F238E27FC236}">
                <a16:creationId xmlns:a16="http://schemas.microsoft.com/office/drawing/2014/main" id="{C38BB597-1686-02CD-AE0B-C7F1C7CDCF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3051300"/>
            <a:ext cx="4788505" cy="2023142"/>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6152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normAutofit/>
          </a:bodyPr>
          <a:lstStyle/>
          <a:p>
            <a:r>
              <a:rPr lang="en-US" b="1" i="0" dirty="0">
                <a:effectLst/>
                <a:latin typeface="Söhne"/>
              </a:rPr>
              <a:t>How Does HMAC Work?</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pPr algn="l"/>
            <a:r>
              <a:rPr lang="en-US" b="1" i="0" dirty="0">
                <a:solidFill>
                  <a:srgbClr val="374151"/>
                </a:solidFill>
                <a:effectLst/>
                <a:latin typeface="Söhne"/>
              </a:rPr>
              <a:t>Inputs</a:t>
            </a:r>
            <a:r>
              <a:rPr lang="en-US" b="0" i="0" dirty="0">
                <a:solidFill>
                  <a:srgbClr val="374151"/>
                </a:solidFill>
                <a:effectLst/>
                <a:latin typeface="Söhne"/>
              </a:rPr>
              <a:t>: HMAC takes three main inputs:</a:t>
            </a:r>
          </a:p>
          <a:p>
            <a:pPr algn="l">
              <a:buFont typeface="Arial" panose="020B0604020202020204" pitchFamily="34" charset="0"/>
              <a:buChar char="•"/>
            </a:pPr>
            <a:r>
              <a:rPr lang="en-US" b="0" i="0" dirty="0">
                <a:solidFill>
                  <a:srgbClr val="374151"/>
                </a:solidFill>
                <a:effectLst/>
                <a:latin typeface="Söhne"/>
              </a:rPr>
              <a:t>A secret key, K.</a:t>
            </a:r>
          </a:p>
          <a:p>
            <a:pPr algn="l">
              <a:buFont typeface="Arial" panose="020B0604020202020204" pitchFamily="34" charset="0"/>
              <a:buChar char="•"/>
            </a:pPr>
            <a:r>
              <a:rPr lang="en-US" b="0" i="0" dirty="0">
                <a:solidFill>
                  <a:srgbClr val="374151"/>
                </a:solidFill>
                <a:effectLst/>
                <a:latin typeface="Söhne"/>
              </a:rPr>
              <a:t>A message, M, that needs authentication.</a:t>
            </a:r>
          </a:p>
          <a:p>
            <a:pPr algn="l">
              <a:buFont typeface="Arial" panose="020B0604020202020204" pitchFamily="34" charset="0"/>
              <a:buChar char="•"/>
            </a:pPr>
            <a:r>
              <a:rPr lang="en-US" b="0" i="0" dirty="0">
                <a:solidFill>
                  <a:srgbClr val="374151"/>
                </a:solidFill>
                <a:effectLst/>
                <a:latin typeface="Söhne"/>
              </a:rPr>
              <a:t>A cryptographic hash function, H (e.g., SHA-256).</a:t>
            </a:r>
          </a:p>
          <a:p>
            <a:pPr marL="0" indent="0">
              <a:buNone/>
            </a:pPr>
            <a:endParaRPr lang="en-IL" dirty="0"/>
          </a:p>
        </p:txBody>
      </p:sp>
    </p:spTree>
    <p:extLst>
      <p:ext uri="{BB962C8B-B14F-4D97-AF65-F5344CB8AC3E}">
        <p14:creationId xmlns:p14="http://schemas.microsoft.com/office/powerpoint/2010/main" val="375157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normAutofit/>
          </a:bodyPr>
          <a:lstStyle/>
          <a:p>
            <a:r>
              <a:rPr lang="en-US" sz="4000" b="1" i="0" dirty="0">
                <a:effectLst/>
                <a:latin typeface="+mn-lt"/>
              </a:rPr>
              <a:t>HMAC use cases</a:t>
            </a:r>
            <a:endParaRPr lang="en-IL" sz="4000" b="1" dirty="0">
              <a:latin typeface="+mn-lt"/>
            </a:endParaRP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normAutofit fontScale="85000" lnSpcReduction="20000"/>
          </a:bodyPr>
          <a:lstStyle/>
          <a:p>
            <a:pPr algn="l">
              <a:buFont typeface="+mj-lt"/>
              <a:buAutoNum type="arabicPeriod"/>
            </a:pPr>
            <a:r>
              <a:rPr lang="en-US" b="1" i="0" dirty="0">
                <a:solidFill>
                  <a:srgbClr val="374151"/>
                </a:solidFill>
                <a:effectLst/>
                <a:latin typeface="Söhne"/>
              </a:rPr>
              <a:t>Data Integrity</a:t>
            </a:r>
            <a:r>
              <a:rPr lang="en-US" b="0" i="0" dirty="0">
                <a:solidFill>
                  <a:srgbClr val="374151"/>
                </a:solidFill>
                <a:effectLst/>
                <a:latin typeface="Söhne"/>
              </a:rPr>
              <a:t>: Ensure data hasn't been altered during transfer.</a:t>
            </a:r>
          </a:p>
          <a:p>
            <a:pPr algn="l">
              <a:buFont typeface="+mj-lt"/>
              <a:buAutoNum type="arabicPeriod"/>
            </a:pPr>
            <a:r>
              <a:rPr lang="en-US" b="1" i="0" dirty="0">
                <a:solidFill>
                  <a:srgbClr val="374151"/>
                </a:solidFill>
                <a:effectLst/>
                <a:latin typeface="Söhne"/>
              </a:rPr>
              <a:t>Message Authentication</a:t>
            </a:r>
            <a:r>
              <a:rPr lang="en-US" b="0" i="0" dirty="0">
                <a:solidFill>
                  <a:srgbClr val="374151"/>
                </a:solidFill>
                <a:effectLst/>
                <a:latin typeface="Söhne"/>
              </a:rPr>
              <a:t>: Verify the message's origin and integrity.</a:t>
            </a:r>
          </a:p>
          <a:p>
            <a:pPr algn="l">
              <a:buFont typeface="+mj-lt"/>
              <a:buAutoNum type="arabicPeriod"/>
            </a:pPr>
            <a:r>
              <a:rPr lang="en-US" b="1" i="0" dirty="0">
                <a:solidFill>
                  <a:srgbClr val="374151"/>
                </a:solidFill>
                <a:effectLst/>
                <a:latin typeface="Söhne"/>
              </a:rPr>
              <a:t>Web Security</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URL Signing</a:t>
            </a:r>
            <a:r>
              <a:rPr lang="en-US" b="0" i="0" dirty="0">
                <a:solidFill>
                  <a:srgbClr val="374151"/>
                </a:solidFill>
                <a:effectLst/>
                <a:latin typeface="Söhne"/>
              </a:rPr>
              <a:t>: Protect URLs from tampering.</a:t>
            </a:r>
          </a:p>
          <a:p>
            <a:pPr marL="742950" lvl="1" indent="-285750" algn="l">
              <a:buFont typeface="+mj-lt"/>
              <a:buAutoNum type="arabicPeriod"/>
            </a:pPr>
            <a:r>
              <a:rPr lang="en-US" b="1" i="0" dirty="0">
                <a:solidFill>
                  <a:srgbClr val="374151"/>
                </a:solidFill>
                <a:effectLst/>
                <a:latin typeface="Söhne"/>
              </a:rPr>
              <a:t>Webhooks</a:t>
            </a:r>
            <a:r>
              <a:rPr lang="en-US" b="0" i="0" dirty="0">
                <a:solidFill>
                  <a:srgbClr val="374151"/>
                </a:solidFill>
                <a:effectLst/>
                <a:latin typeface="Söhne"/>
              </a:rPr>
              <a:t>: Authenticate callbacks from web services.</a:t>
            </a:r>
          </a:p>
          <a:p>
            <a:pPr algn="l">
              <a:buFont typeface="+mj-lt"/>
              <a:buAutoNum type="arabicPeriod"/>
            </a:pPr>
            <a:r>
              <a:rPr lang="en-US" b="1" i="0" dirty="0">
                <a:solidFill>
                  <a:srgbClr val="374151"/>
                </a:solidFill>
                <a:effectLst/>
                <a:latin typeface="Söhne"/>
              </a:rPr>
              <a:t>Password Storage</a:t>
            </a:r>
            <a:r>
              <a:rPr lang="en-US" b="0" i="0" dirty="0">
                <a:solidFill>
                  <a:srgbClr val="374151"/>
                </a:solidFill>
                <a:effectLst/>
                <a:latin typeface="Söhne"/>
              </a:rPr>
              <a:t>: Derive and store password hashes with salts.</a:t>
            </a:r>
          </a:p>
          <a:p>
            <a:pPr algn="l">
              <a:buFont typeface="+mj-lt"/>
              <a:buAutoNum type="arabicPeriod"/>
            </a:pPr>
            <a:r>
              <a:rPr lang="en-US" b="1" i="0" dirty="0">
                <a:solidFill>
                  <a:srgbClr val="374151"/>
                </a:solidFill>
                <a:effectLst/>
                <a:latin typeface="Söhne"/>
              </a:rPr>
              <a:t>Challenge-Response Protocols</a:t>
            </a:r>
            <a:r>
              <a:rPr lang="en-US" b="0" i="0" dirty="0">
                <a:solidFill>
                  <a:srgbClr val="374151"/>
                </a:solidFill>
                <a:effectLst/>
                <a:latin typeface="Söhne"/>
              </a:rPr>
              <a:t>: Use with cryptographic nonces.</a:t>
            </a:r>
          </a:p>
          <a:p>
            <a:pPr algn="l">
              <a:buFont typeface="+mj-lt"/>
              <a:buAutoNum type="arabicPeriod"/>
            </a:pPr>
            <a:r>
              <a:rPr lang="en-US" b="1" i="0" dirty="0">
                <a:solidFill>
                  <a:srgbClr val="374151"/>
                </a:solidFill>
                <a:effectLst/>
                <a:latin typeface="Söhne"/>
              </a:rPr>
              <a:t>Token Verification</a:t>
            </a:r>
            <a:r>
              <a:rPr lang="en-US" b="0" i="0" dirty="0">
                <a:solidFill>
                  <a:srgbClr val="374151"/>
                </a:solidFill>
                <a:effectLst/>
                <a:latin typeface="Söhne"/>
              </a:rPr>
              <a:t>: Generate and verify tokens, e.g., JWTs.</a:t>
            </a:r>
          </a:p>
          <a:p>
            <a:pPr algn="l">
              <a:buFont typeface="+mj-lt"/>
              <a:buAutoNum type="arabicPeriod"/>
            </a:pPr>
            <a:r>
              <a:rPr lang="en-US" b="1" i="0" dirty="0">
                <a:solidFill>
                  <a:srgbClr val="374151"/>
                </a:solidFill>
                <a:effectLst/>
                <a:latin typeface="Söhne"/>
              </a:rPr>
              <a:t>Software Updates</a:t>
            </a:r>
            <a:r>
              <a:rPr lang="en-US" b="0" i="0" dirty="0">
                <a:solidFill>
                  <a:srgbClr val="374151"/>
                </a:solidFill>
                <a:effectLst/>
                <a:latin typeface="Söhne"/>
              </a:rPr>
              <a:t>: Authenticate and ensure integrity of software patches.</a:t>
            </a:r>
          </a:p>
          <a:p>
            <a:pPr algn="l">
              <a:buFont typeface="+mj-lt"/>
              <a:buAutoNum type="arabicPeriod"/>
            </a:pPr>
            <a:r>
              <a:rPr lang="en-US" b="1" i="0" dirty="0">
                <a:solidFill>
                  <a:srgbClr val="374151"/>
                </a:solidFill>
                <a:effectLst/>
                <a:latin typeface="Söhne"/>
              </a:rPr>
              <a:t>API Security</a:t>
            </a:r>
            <a:r>
              <a:rPr lang="en-US" b="0" i="0" dirty="0">
                <a:solidFill>
                  <a:srgbClr val="374151"/>
                </a:solidFill>
                <a:effectLst/>
                <a:latin typeface="Söhne"/>
              </a:rPr>
              <a:t>: Authenticate API requests using HMAC headers.</a:t>
            </a:r>
          </a:p>
          <a:p>
            <a:pPr algn="l">
              <a:buFont typeface="+mj-lt"/>
              <a:buAutoNum type="arabicPeriod"/>
            </a:pPr>
            <a:r>
              <a:rPr lang="en-US" b="1" i="0" dirty="0">
                <a:solidFill>
                  <a:srgbClr val="374151"/>
                </a:solidFill>
                <a:effectLst/>
                <a:latin typeface="Söhne"/>
              </a:rPr>
              <a:t>Network Packet Authentication</a:t>
            </a:r>
            <a:r>
              <a:rPr lang="en-US" b="0" i="0" dirty="0">
                <a:solidFill>
                  <a:srgbClr val="374151"/>
                </a:solidFill>
                <a:effectLst/>
                <a:latin typeface="Söhne"/>
              </a:rPr>
              <a:t>: In VPNs and wireless networks.</a:t>
            </a:r>
          </a:p>
          <a:p>
            <a:pPr algn="l">
              <a:buFont typeface="+mj-lt"/>
              <a:buAutoNum type="arabicPeriod"/>
            </a:pPr>
            <a:r>
              <a:rPr lang="en-US" b="1" i="0" dirty="0">
                <a:solidFill>
                  <a:srgbClr val="374151"/>
                </a:solidFill>
                <a:effectLst/>
                <a:latin typeface="Söhne"/>
              </a:rPr>
              <a:t>Replay Attack Protection</a:t>
            </a:r>
            <a:r>
              <a:rPr lang="en-US" b="0" i="0" dirty="0">
                <a:solidFill>
                  <a:srgbClr val="374151"/>
                </a:solidFill>
                <a:effectLst/>
                <a:latin typeface="Söhne"/>
              </a:rPr>
              <a:t>: Incorporate timestamps in </a:t>
            </a:r>
            <a:r>
              <a:rPr lang="en-US" b="0" i="0" dirty="0" err="1">
                <a:solidFill>
                  <a:srgbClr val="374151"/>
                </a:solidFill>
                <a:effectLst/>
                <a:latin typeface="Söhne"/>
              </a:rPr>
              <a:t>HMAC'd</a:t>
            </a:r>
            <a:r>
              <a:rPr lang="en-US" b="0" i="0" dirty="0">
                <a:solidFill>
                  <a:srgbClr val="374151"/>
                </a:solidFill>
                <a:effectLst/>
                <a:latin typeface="Söhne"/>
              </a:rPr>
              <a:t> data.</a:t>
            </a:r>
          </a:p>
          <a:p>
            <a:pPr marL="0" indent="0">
              <a:buNone/>
            </a:pPr>
            <a:endParaRPr lang="en-IL" dirty="0"/>
          </a:p>
        </p:txBody>
      </p:sp>
    </p:spTree>
    <p:extLst>
      <p:ext uri="{BB962C8B-B14F-4D97-AF65-F5344CB8AC3E}">
        <p14:creationId xmlns:p14="http://schemas.microsoft.com/office/powerpoint/2010/main" val="36719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5" name="Rectangle 71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63BD5264-7081-9E70-E686-51FA07A0E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15" r="1096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97" name="Rectangle 719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7531610" y="365125"/>
            <a:ext cx="3822189" cy="1899912"/>
          </a:xfrm>
        </p:spPr>
        <p:txBody>
          <a:bodyPr>
            <a:normAutofit/>
          </a:bodyPr>
          <a:lstStyle/>
          <a:p>
            <a:r>
              <a:rPr lang="en-IL" sz="4000"/>
              <a:t>encryption</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7531610" y="2434201"/>
            <a:ext cx="3822189" cy="3742762"/>
          </a:xfrm>
        </p:spPr>
        <p:txBody>
          <a:bodyPr>
            <a:normAutofit/>
          </a:bodyPr>
          <a:lstStyle/>
          <a:p>
            <a:r>
              <a:rPr lang="en-US" sz="2000" b="0" i="0" dirty="0">
                <a:effectLst/>
                <a:latin typeface="Söhne"/>
              </a:rPr>
              <a:t>Encryption is a method of converting plaintext or any information into an unreadable format, known as ciphertext, to prevent unauthorized access. It's a fundamental concept in cryptography and is used to protect sensitive data </a:t>
            </a:r>
            <a:r>
              <a:rPr lang="en-US" sz="2000" b="0" i="0" dirty="0" err="1">
                <a:effectLst/>
                <a:latin typeface="Söhne"/>
              </a:rPr>
              <a:t>frombeing</a:t>
            </a:r>
            <a:r>
              <a:rPr lang="en-US" sz="2000" b="0" i="0" dirty="0">
                <a:effectLst/>
                <a:latin typeface="Söhne"/>
              </a:rPr>
              <a:t> accessed by malicious parties.</a:t>
            </a:r>
          </a:p>
          <a:p>
            <a:pPr marL="0" indent="0">
              <a:buNone/>
            </a:pPr>
            <a:br>
              <a:rPr lang="en-US" sz="2000" dirty="0"/>
            </a:br>
            <a:endParaRPr lang="en-IL" sz="2000" dirty="0"/>
          </a:p>
        </p:txBody>
      </p:sp>
    </p:spTree>
    <p:extLst>
      <p:ext uri="{BB962C8B-B14F-4D97-AF65-F5344CB8AC3E}">
        <p14:creationId xmlns:p14="http://schemas.microsoft.com/office/powerpoint/2010/main" val="292829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Basic Components</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D57B6C7A-E216-5B78-67F4-D69D3FB91434}"/>
              </a:ext>
            </a:extLst>
          </p:cNvPr>
          <p:cNvGraphicFramePr>
            <a:graphicFrameLocks noGrp="1"/>
          </p:cNvGraphicFramePr>
          <p:nvPr>
            <p:ph idx="1"/>
            <p:extLst>
              <p:ext uri="{D42A27DB-BD31-4B8C-83A1-F6EECF244321}">
                <p14:modId xmlns:p14="http://schemas.microsoft.com/office/powerpoint/2010/main" val="64807455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662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6513788" y="365125"/>
            <a:ext cx="4840010" cy="1807305"/>
          </a:xfrm>
        </p:spPr>
        <p:txBody>
          <a:bodyPr>
            <a:normAutofit/>
          </a:bodyPr>
          <a:lstStyle/>
          <a:p>
            <a:r>
              <a:rPr lang="en-US" b="1" i="0">
                <a:effectLst/>
                <a:latin typeface="Söhne"/>
              </a:rPr>
              <a:t>Types of Encryption</a:t>
            </a:r>
            <a:endParaRPr lang="en-IL"/>
          </a:p>
        </p:txBody>
      </p:sp>
      <p:pic>
        <p:nvPicPr>
          <p:cNvPr id="6146" name="Picture 2" descr="iu (1140×643)">
            <a:extLst>
              <a:ext uri="{FF2B5EF4-FFF2-40B4-BE49-F238E27FC236}">
                <a16:creationId xmlns:a16="http://schemas.microsoft.com/office/drawing/2014/main" id="{26BACC21-4BDE-A3F6-C430-BCC6AF81B4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98" r="20010"/>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3E49C0DA-959C-7307-3FA9-3CA37D0A07D8}"/>
              </a:ext>
            </a:extLst>
          </p:cNvPr>
          <p:cNvGraphicFramePr>
            <a:graphicFrameLocks noGrp="1"/>
          </p:cNvGraphicFramePr>
          <p:nvPr>
            <p:ph idx="1"/>
            <p:extLst>
              <p:ext uri="{D42A27DB-BD31-4B8C-83A1-F6EECF244321}">
                <p14:modId xmlns:p14="http://schemas.microsoft.com/office/powerpoint/2010/main" val="3821559685"/>
              </p:ext>
            </p:extLst>
          </p:nvPr>
        </p:nvGraphicFramePr>
        <p:xfrm>
          <a:off x="6513788" y="2333297"/>
          <a:ext cx="4840010"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328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29" name="Rectangle 5128">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31" name="Rectangle 5130">
            <a:extLst>
              <a:ext uri="{FF2B5EF4-FFF2-40B4-BE49-F238E27FC236}">
                <a16:creationId xmlns:a16="http://schemas.microsoft.com/office/drawing/2014/main" id="{00AB11A4-AE8D-4BBE-80F5-DFA592993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422898" y="519764"/>
            <a:ext cx="5068315" cy="2088682"/>
          </a:xfrm>
        </p:spPr>
        <p:txBody>
          <a:bodyPr anchor="b">
            <a:normAutofit/>
          </a:bodyPr>
          <a:lstStyle/>
          <a:p>
            <a:r>
              <a:rPr lang="en-US" sz="4800" b="1" i="0">
                <a:effectLst/>
                <a:latin typeface="Söhne"/>
              </a:rPr>
              <a:t>Symmetric Encryption</a:t>
            </a:r>
            <a:endParaRPr lang="en-IL" sz="480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5789595" y="519763"/>
            <a:ext cx="5411525" cy="2088682"/>
          </a:xfrm>
        </p:spPr>
        <p:txBody>
          <a:bodyPr anchor="b">
            <a:normAutofit/>
          </a:bodyPr>
          <a:lstStyle/>
          <a:p>
            <a:pPr>
              <a:buFont typeface="Arial" panose="020B0604020202020204" pitchFamily="34" charset="0"/>
              <a:buChar char="•"/>
            </a:pPr>
            <a:r>
              <a:rPr lang="en-US" sz="1800" b="0" i="0" dirty="0">
                <a:effectLst/>
                <a:latin typeface="Söhne"/>
              </a:rPr>
              <a:t>Uses the same key for both encryption and decryption.</a:t>
            </a:r>
          </a:p>
          <a:p>
            <a:pPr>
              <a:buFont typeface="Arial" panose="020B0604020202020204" pitchFamily="34" charset="0"/>
              <a:buChar char="•"/>
            </a:pPr>
            <a:r>
              <a:rPr lang="en-US" sz="1800" b="0" i="0" dirty="0">
                <a:effectLst/>
                <a:latin typeface="Söhne"/>
              </a:rPr>
              <a:t>Examples: AES, DES, and 3DES.</a:t>
            </a:r>
          </a:p>
          <a:p>
            <a:pPr>
              <a:buFont typeface="Arial" panose="020B0604020202020204" pitchFamily="34" charset="0"/>
              <a:buChar char="•"/>
            </a:pPr>
            <a:r>
              <a:rPr lang="en-US" sz="1800" b="0" i="0" dirty="0">
                <a:effectLst/>
                <a:latin typeface="Söhne"/>
              </a:rPr>
              <a:t>Faster than asymmetric encryption but requires both parties to securely share and manage the secret key.</a:t>
            </a:r>
          </a:p>
          <a:p>
            <a:pPr marL="0" indent="0">
              <a:buNone/>
            </a:pPr>
            <a:endParaRPr lang="en-IL" sz="1800" dirty="0"/>
          </a:p>
        </p:txBody>
      </p:sp>
      <p:pic>
        <p:nvPicPr>
          <p:cNvPr id="5122" name="Picture 2">
            <a:extLst>
              <a:ext uri="{FF2B5EF4-FFF2-40B4-BE49-F238E27FC236}">
                <a16:creationId xmlns:a16="http://schemas.microsoft.com/office/drawing/2014/main" id="{DF3BD739-1B0C-A7BD-6E93-8B18134D89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8324" y="2978668"/>
            <a:ext cx="9887662" cy="3139332"/>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985" y="2916439"/>
            <a:ext cx="826014" cy="32015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5135" name="Straight Connector 5134">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190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838200" y="3905833"/>
            <a:ext cx="4215063" cy="2398713"/>
          </a:xfrm>
        </p:spPr>
        <p:txBody>
          <a:bodyPr>
            <a:normAutofit/>
          </a:bodyPr>
          <a:lstStyle/>
          <a:p>
            <a:r>
              <a:rPr lang="en-US" sz="4100" i="0">
                <a:effectLst/>
                <a:latin typeface="+mn-lt"/>
              </a:rPr>
              <a:t>Asymmetric Encryption (or Public Key Cryptography)</a:t>
            </a:r>
            <a:endParaRPr lang="en-IL" sz="4100">
              <a:latin typeface="+mn-lt"/>
            </a:endParaRPr>
          </a:p>
        </p:txBody>
      </p:sp>
      <p:pic>
        <p:nvPicPr>
          <p:cNvPr id="4098" name="Picture 2">
            <a:extLst>
              <a:ext uri="{FF2B5EF4-FFF2-40B4-BE49-F238E27FC236}">
                <a16:creationId xmlns:a16="http://schemas.microsoft.com/office/drawing/2014/main" id="{9543C182-69D3-FE9E-16B5-4EA09E192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9590" y="553454"/>
            <a:ext cx="4913988" cy="246927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5630779" y="3884452"/>
            <a:ext cx="5723021" cy="2398713"/>
          </a:xfrm>
        </p:spPr>
        <p:txBody>
          <a:bodyPr anchor="ctr">
            <a:normAutofit/>
          </a:bodyPr>
          <a:lstStyle/>
          <a:p>
            <a:pPr>
              <a:buFont typeface="Arial" panose="020B0604020202020204" pitchFamily="34" charset="0"/>
              <a:buChar char="•"/>
            </a:pPr>
            <a:r>
              <a:rPr lang="en-US" sz="2000" b="0" i="0">
                <a:effectLst/>
                <a:latin typeface="Söhne"/>
              </a:rPr>
              <a:t>Uses a pair of keys: a public key for encryption and a private key for decryption.</a:t>
            </a:r>
          </a:p>
          <a:p>
            <a:pPr>
              <a:buFont typeface="Arial" panose="020B0604020202020204" pitchFamily="34" charset="0"/>
              <a:buChar char="•"/>
            </a:pPr>
            <a:r>
              <a:rPr lang="en-US" sz="2000" b="0" i="0">
                <a:effectLst/>
                <a:latin typeface="Söhne"/>
              </a:rPr>
              <a:t>Examples: RSA, ECC.</a:t>
            </a:r>
          </a:p>
          <a:p>
            <a:pPr>
              <a:buFont typeface="Arial" panose="020B0604020202020204" pitchFamily="34" charset="0"/>
              <a:buChar char="•"/>
            </a:pPr>
            <a:r>
              <a:rPr lang="en-US" sz="2000" b="0" i="0">
                <a:effectLst/>
                <a:latin typeface="Söhne"/>
              </a:rPr>
              <a:t>More secure than symmetric encryption at the cost of being slower. No need to secretly share keys.</a:t>
            </a:r>
          </a:p>
          <a:p>
            <a:endParaRPr lang="en-IL" sz="2000"/>
          </a:p>
        </p:txBody>
      </p:sp>
    </p:spTree>
    <p:extLst>
      <p:ext uri="{BB962C8B-B14F-4D97-AF65-F5344CB8AC3E}">
        <p14:creationId xmlns:p14="http://schemas.microsoft.com/office/powerpoint/2010/main" val="2458611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481013" y="3752849"/>
            <a:ext cx="3290887" cy="2452687"/>
          </a:xfrm>
        </p:spPr>
        <p:txBody>
          <a:bodyPr anchor="ctr">
            <a:normAutofit/>
          </a:bodyPr>
          <a:lstStyle/>
          <a:p>
            <a:r>
              <a:rPr lang="en-US" sz="3600" b="1" i="0">
                <a:effectLst/>
                <a:latin typeface="Söhne"/>
              </a:rPr>
              <a:t>Hybrid Encryption</a:t>
            </a:r>
            <a:endParaRPr lang="en-IL" sz="3600"/>
          </a:p>
        </p:txBody>
      </p:sp>
      <p:pic>
        <p:nvPicPr>
          <p:cNvPr id="3074" name="Picture 2">
            <a:extLst>
              <a:ext uri="{FF2B5EF4-FFF2-40B4-BE49-F238E27FC236}">
                <a16:creationId xmlns:a16="http://schemas.microsoft.com/office/drawing/2014/main" id="{6BC8E3C0-0525-1AA6-2C56-0A0EB7C6B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45" b="14149"/>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4223982" y="3752850"/>
            <a:ext cx="7485413" cy="2452687"/>
          </a:xfrm>
        </p:spPr>
        <p:txBody>
          <a:bodyPr anchor="ctr">
            <a:normAutofit/>
          </a:bodyPr>
          <a:lstStyle/>
          <a:p>
            <a:pPr>
              <a:buFont typeface="Arial" panose="020B0604020202020204" pitchFamily="34" charset="0"/>
              <a:buChar char="•"/>
            </a:pPr>
            <a:r>
              <a:rPr lang="en-US" sz="1800" b="0" i="0">
                <a:effectLst/>
                <a:latin typeface="Söhne"/>
              </a:rPr>
              <a:t>Combines the best of both symmetric and asymmetric encryption.</a:t>
            </a:r>
          </a:p>
          <a:p>
            <a:pPr>
              <a:buFont typeface="Arial" panose="020B0604020202020204" pitchFamily="34" charset="0"/>
              <a:buChar char="•"/>
            </a:pPr>
            <a:r>
              <a:rPr lang="en-US" sz="1800" b="0" i="0">
                <a:effectLst/>
                <a:latin typeface="Söhne"/>
              </a:rPr>
              <a:t>Typically, a symmetric key is used to encrypt data, and then this key is encrypted using asymmetric encryption and sent along with the data.</a:t>
            </a:r>
          </a:p>
          <a:p>
            <a:pPr>
              <a:buFont typeface="Arial" panose="020B0604020202020204" pitchFamily="34" charset="0"/>
              <a:buChar char="•"/>
            </a:pPr>
            <a:r>
              <a:rPr lang="en-US" sz="1800" b="0" i="0">
                <a:effectLst/>
                <a:latin typeface="Söhne"/>
              </a:rPr>
              <a:t>Commonly used in SSL/TLS for securing web traffic.</a:t>
            </a:r>
          </a:p>
          <a:p>
            <a:endParaRPr lang="en-IL" sz="1800"/>
          </a:p>
        </p:txBody>
      </p:sp>
    </p:spTree>
    <p:extLst>
      <p:ext uri="{BB962C8B-B14F-4D97-AF65-F5344CB8AC3E}">
        <p14:creationId xmlns:p14="http://schemas.microsoft.com/office/powerpoint/2010/main" val="3586549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Use Cases</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C608FB79-7F35-6806-6568-2968B63D579F}"/>
              </a:ext>
            </a:extLst>
          </p:cNvPr>
          <p:cNvGraphicFramePr>
            <a:graphicFrameLocks noGrp="1"/>
          </p:cNvGraphicFramePr>
          <p:nvPr>
            <p:ph idx="1"/>
            <p:extLst>
              <p:ext uri="{D42A27DB-BD31-4B8C-83A1-F6EECF244321}">
                <p14:modId xmlns:p14="http://schemas.microsoft.com/office/powerpoint/2010/main" val="7064892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524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In Combination</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7262ED26-5623-FA0E-2C7C-C5FA87C80A07}"/>
              </a:ext>
            </a:extLst>
          </p:cNvPr>
          <p:cNvGraphicFramePr>
            <a:graphicFrameLocks noGrp="1"/>
          </p:cNvGraphicFramePr>
          <p:nvPr>
            <p:ph idx="1"/>
            <p:extLst>
              <p:ext uri="{D42A27DB-BD31-4B8C-83A1-F6EECF244321}">
                <p14:modId xmlns:p14="http://schemas.microsoft.com/office/powerpoint/2010/main" val="3829075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391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838200" y="365125"/>
            <a:ext cx="10515600" cy="1325563"/>
          </a:xfrm>
        </p:spPr>
        <p:txBody>
          <a:bodyPr>
            <a:normAutofit/>
          </a:bodyPr>
          <a:lstStyle/>
          <a:p>
            <a:r>
              <a:rPr lang="en-US" dirty="0"/>
              <a:t>C</a:t>
            </a:r>
            <a:r>
              <a:rPr lang="en-IL" dirty="0"/>
              <a:t>ore conepts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838200" y="1825625"/>
            <a:ext cx="10515600" cy="4351338"/>
          </a:xfrm>
        </p:spPr>
        <p:txBody>
          <a:bodyPr>
            <a:normAutofit/>
          </a:bodyPr>
          <a:lstStyle/>
          <a:p>
            <a:r>
              <a:rPr lang="en-US" b="0" i="0" dirty="0">
                <a:effectLst/>
                <a:latin typeface="Söhne"/>
              </a:rPr>
              <a:t>Plaintext and Ciphertext, Encryption and Decryption, Symmetric Encryption, Asymmetric Encryption (Public Key Cryptography), Key Exchange, Hash Functions, Digital Signatures, Authentication, Salt, Cryptographic Protocol, Cryptanalysis, Side-Channel Attacks, Perfect Forward Secrecy (PFS), Zero-Knowledge Proofs, Block and Stream Ciphers, Cipher Modes, Nonce.</a:t>
            </a:r>
          </a:p>
          <a:p>
            <a:br>
              <a:rPr lang="en-US" dirty="0"/>
            </a:br>
            <a:endParaRPr lang="en-US" b="0" i="0" dirty="0">
              <a:effectLst/>
              <a:latin typeface="Söhne"/>
            </a:endParaRPr>
          </a:p>
        </p:txBody>
      </p:sp>
    </p:spTree>
    <p:extLst>
      <p:ext uri="{BB962C8B-B14F-4D97-AF65-F5344CB8AC3E}">
        <p14:creationId xmlns:p14="http://schemas.microsoft.com/office/powerpoint/2010/main" val="193460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3027924" y="991261"/>
            <a:ext cx="5754696" cy="1837349"/>
          </a:xfrm>
        </p:spPr>
        <p:txBody>
          <a:bodyPr>
            <a:normAutofit/>
          </a:bodyPr>
          <a:lstStyle/>
          <a:p>
            <a:pPr algn="ctr"/>
            <a:r>
              <a:rPr lang="en-US" sz="3600" b="1" i="0">
                <a:solidFill>
                  <a:schemeClr val="tx2"/>
                </a:solidFill>
                <a:effectLst/>
                <a:latin typeface="Söhne"/>
              </a:rPr>
              <a:t>Summary</a:t>
            </a:r>
            <a:endParaRPr lang="en-IL" sz="3600">
              <a:solidFill>
                <a:schemeClr val="tx2"/>
              </a:solidFill>
            </a:endParaRPr>
          </a:p>
        </p:txBody>
      </p:sp>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3050412" y="2979336"/>
            <a:ext cx="5709721" cy="2430864"/>
          </a:xfrm>
        </p:spPr>
        <p:txBody>
          <a:bodyPr anchor="t">
            <a:normAutofit/>
          </a:bodyPr>
          <a:lstStyle/>
          <a:p>
            <a:pPr>
              <a:buFont typeface="Arial" panose="020B0604020202020204" pitchFamily="34" charset="0"/>
              <a:buChar char="•"/>
            </a:pPr>
            <a:r>
              <a:rPr lang="en-US" sz="2000" b="1" i="0">
                <a:solidFill>
                  <a:schemeClr val="tx2"/>
                </a:solidFill>
                <a:effectLst/>
                <a:latin typeface="Söhne"/>
              </a:rPr>
              <a:t>Encryption</a:t>
            </a:r>
            <a:r>
              <a:rPr lang="en-US" sz="2000" b="0" i="0">
                <a:solidFill>
                  <a:schemeClr val="tx2"/>
                </a:solidFill>
                <a:effectLst/>
                <a:latin typeface="Söhne"/>
              </a:rPr>
              <a:t> primarily ensures </a:t>
            </a:r>
            <a:r>
              <a:rPr lang="en-US" sz="2000" b="1" i="0">
                <a:solidFill>
                  <a:schemeClr val="tx2"/>
                </a:solidFill>
                <a:effectLst/>
                <a:latin typeface="Söhne"/>
              </a:rPr>
              <a:t>confidentiality</a:t>
            </a:r>
            <a:r>
              <a:rPr lang="en-US" sz="2000" b="0" i="0">
                <a:solidFill>
                  <a:schemeClr val="tx2"/>
                </a:solidFill>
                <a:effectLst/>
                <a:latin typeface="Söhne"/>
              </a:rPr>
              <a:t> but can be used for authentication through digital signatures in asymmetric encryption.</a:t>
            </a:r>
          </a:p>
          <a:p>
            <a:pPr>
              <a:buFont typeface="Arial" panose="020B0604020202020204" pitchFamily="34" charset="0"/>
              <a:buChar char="•"/>
            </a:pPr>
            <a:r>
              <a:rPr lang="en-US" sz="2000" b="1" i="0">
                <a:solidFill>
                  <a:schemeClr val="tx2"/>
                </a:solidFill>
                <a:effectLst/>
                <a:latin typeface="Söhne"/>
              </a:rPr>
              <a:t>HMAC</a:t>
            </a:r>
            <a:r>
              <a:rPr lang="en-US" sz="2000" b="0" i="0">
                <a:solidFill>
                  <a:schemeClr val="tx2"/>
                </a:solidFill>
                <a:effectLst/>
                <a:latin typeface="Söhne"/>
              </a:rPr>
              <a:t> primarily ensures </a:t>
            </a:r>
            <a:r>
              <a:rPr lang="en-US" sz="2000" b="1" i="0">
                <a:solidFill>
                  <a:schemeClr val="tx2"/>
                </a:solidFill>
                <a:effectLst/>
                <a:latin typeface="Söhne"/>
              </a:rPr>
              <a:t>authenticity and integrity</a:t>
            </a:r>
            <a:r>
              <a:rPr lang="en-US" sz="2000" b="0" i="0">
                <a:solidFill>
                  <a:schemeClr val="tx2"/>
                </a:solidFill>
                <a:effectLst/>
                <a:latin typeface="Söhne"/>
              </a:rPr>
              <a:t> of data. It verifies that the data hasn't been tampered with and that it came from the expected sender.</a:t>
            </a:r>
          </a:p>
          <a:p>
            <a:pPr marL="0" indent="0">
              <a:buNone/>
            </a:pPr>
            <a:endParaRPr lang="en-IL" sz="200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9583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838200" y="3905833"/>
            <a:ext cx="4215063" cy="2398713"/>
          </a:xfrm>
        </p:spPr>
        <p:txBody>
          <a:bodyPr>
            <a:normAutofit/>
          </a:bodyPr>
          <a:lstStyle/>
          <a:p>
            <a:r>
              <a:rPr lang="en-US" b="1" i="0" dirty="0">
                <a:effectLst/>
                <a:latin typeface="Söhne"/>
              </a:rPr>
              <a:t>Symmetric Encryption</a:t>
            </a:r>
            <a:endParaRPr lang="en-IL" dirty="0"/>
          </a:p>
        </p:txBody>
      </p:sp>
      <p:pic>
        <p:nvPicPr>
          <p:cNvPr id="1026" name="Picture 2">
            <a:extLst>
              <a:ext uri="{FF2B5EF4-FFF2-40B4-BE49-F238E27FC236}">
                <a16:creationId xmlns:a16="http://schemas.microsoft.com/office/drawing/2014/main" id="{EEFF834D-0050-9161-4953-80BA74C8DF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7956" y="553454"/>
            <a:ext cx="7777256" cy="246927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5630779" y="3884452"/>
            <a:ext cx="5723021" cy="2398713"/>
          </a:xfrm>
        </p:spPr>
        <p:txBody>
          <a:bodyPr anchor="ctr">
            <a:normAutofit/>
          </a:bodyPr>
          <a:lstStyle/>
          <a:p>
            <a:r>
              <a:rPr lang="en-US" sz="2000" b="0" i="0">
                <a:effectLst/>
                <a:latin typeface="Söhne"/>
              </a:rPr>
              <a:t>Symmetric encryption is a type of encryption where the same key is used for both encryption (converting plaintext to ciphertext) and decryption (converting ciphertext back to plaintext). This means that both the sender and the recipient must possess the secret key and ensure that it remains confidential.</a:t>
            </a:r>
          </a:p>
          <a:p>
            <a:pPr marL="0" indent="0">
              <a:buNone/>
            </a:pPr>
            <a:endParaRPr lang="en-IL" sz="2000"/>
          </a:p>
        </p:txBody>
      </p:sp>
    </p:spTree>
    <p:extLst>
      <p:ext uri="{BB962C8B-B14F-4D97-AF65-F5344CB8AC3E}">
        <p14:creationId xmlns:p14="http://schemas.microsoft.com/office/powerpoint/2010/main" val="2097358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3027924" y="991261"/>
            <a:ext cx="5754696" cy="1837349"/>
          </a:xfrm>
        </p:spPr>
        <p:txBody>
          <a:bodyPr>
            <a:normAutofit/>
          </a:bodyPr>
          <a:lstStyle/>
          <a:p>
            <a:pPr algn="ctr"/>
            <a:r>
              <a:rPr lang="en-IL" sz="3600">
                <a:solidFill>
                  <a:schemeClr val="tx2"/>
                </a:solidFill>
              </a:rPr>
              <a:t>Props</a:t>
            </a:r>
          </a:p>
        </p:txBody>
      </p:sp>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3050412" y="2979336"/>
            <a:ext cx="5709721" cy="2430864"/>
          </a:xfrm>
        </p:spPr>
        <p:txBody>
          <a:bodyPr anchor="t">
            <a:normAutofit/>
          </a:bodyPr>
          <a:lstStyle/>
          <a:p>
            <a:pPr>
              <a:buFont typeface="Arial" panose="020B0604020202020204" pitchFamily="34" charset="0"/>
              <a:buChar char="•"/>
            </a:pPr>
            <a:r>
              <a:rPr lang="en-US" sz="2000" b="0" i="0">
                <a:solidFill>
                  <a:schemeClr val="tx2"/>
                </a:solidFill>
                <a:effectLst/>
                <a:latin typeface="Söhne"/>
              </a:rPr>
              <a:t>Faster and less computationally intensive.</a:t>
            </a:r>
          </a:p>
          <a:p>
            <a:pPr marL="0" indent="0">
              <a:buNone/>
            </a:pPr>
            <a:endParaRPr lang="en-IL" sz="200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03111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838200" y="365125"/>
            <a:ext cx="10515600" cy="1325563"/>
          </a:xfrm>
        </p:spPr>
        <p:txBody>
          <a:bodyPr>
            <a:normAutofit/>
          </a:bodyPr>
          <a:lstStyle/>
          <a:p>
            <a:r>
              <a:rPr lang="en-IL" sz="5400"/>
              <a:t>cons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838200" y="1929384"/>
            <a:ext cx="10515600" cy="4251960"/>
          </a:xfrm>
        </p:spPr>
        <p:txBody>
          <a:bodyPr>
            <a:normAutofit/>
          </a:bodyPr>
          <a:lstStyle/>
          <a:p>
            <a:pPr>
              <a:buFont typeface="Arial" panose="020B0604020202020204" pitchFamily="34" charset="0"/>
              <a:buChar char="•"/>
            </a:pPr>
            <a:r>
              <a:rPr lang="en-US" sz="2200" b="0" i="0">
                <a:effectLst/>
                <a:latin typeface="Söhne"/>
              </a:rPr>
              <a:t>Key distribution is a challenge. If the key is compromised, the security is broken.</a:t>
            </a:r>
          </a:p>
          <a:p>
            <a:pPr>
              <a:buFont typeface="Arial" panose="020B0604020202020204" pitchFamily="34" charset="0"/>
              <a:buChar char="•"/>
            </a:pPr>
            <a:r>
              <a:rPr lang="en-US" sz="2200" b="0" i="0">
                <a:effectLst/>
                <a:latin typeface="Söhne"/>
              </a:rPr>
              <a:t>Both sender and receiver must have the key and keep it secret.</a:t>
            </a:r>
          </a:p>
          <a:p>
            <a:endParaRPr lang="en-IL" sz="2200"/>
          </a:p>
        </p:txBody>
      </p:sp>
    </p:spTree>
    <p:extLst>
      <p:ext uri="{BB962C8B-B14F-4D97-AF65-F5344CB8AC3E}">
        <p14:creationId xmlns:p14="http://schemas.microsoft.com/office/powerpoint/2010/main" val="421768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34425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6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630936" y="639520"/>
            <a:ext cx="3429000" cy="1719072"/>
          </a:xfrm>
        </p:spPr>
        <p:txBody>
          <a:bodyPr anchor="b">
            <a:normAutofit/>
          </a:bodyPr>
          <a:lstStyle/>
          <a:p>
            <a:r>
              <a:rPr lang="en-US" sz="5000" b="1" i="0">
                <a:effectLst/>
                <a:latin typeface="Söhne"/>
              </a:rPr>
              <a:t>Asymmetric Encryption</a:t>
            </a:r>
            <a:endParaRPr lang="en-IL" sz="5000"/>
          </a:p>
        </p:txBody>
      </p:sp>
      <p:sp>
        <p:nvSpPr>
          <p:cNvPr id="20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630936" y="2807208"/>
            <a:ext cx="3429000" cy="3410712"/>
          </a:xfrm>
        </p:spPr>
        <p:txBody>
          <a:bodyPr anchor="t">
            <a:normAutofit/>
          </a:bodyPr>
          <a:lstStyle/>
          <a:p>
            <a:r>
              <a:rPr lang="en-US" sz="2200" b="0" i="0">
                <a:effectLst/>
                <a:latin typeface="Söhne"/>
              </a:rPr>
              <a:t>In asymmetric encryption, two keys are used: a public key (shared openly) and a private key (kept secret). Someone can encrypt a message using the recipient's public key, but only the recipient, with their private key, can decrypt it.</a:t>
            </a:r>
            <a:br>
              <a:rPr lang="en-US" sz="2200"/>
            </a:br>
            <a:endParaRPr lang="en-IL" sz="2200"/>
          </a:p>
        </p:txBody>
      </p:sp>
      <p:pic>
        <p:nvPicPr>
          <p:cNvPr id="2050" name="Picture 2">
            <a:extLst>
              <a:ext uri="{FF2B5EF4-FFF2-40B4-BE49-F238E27FC236}">
                <a16:creationId xmlns:a16="http://schemas.microsoft.com/office/drawing/2014/main" id="{0FF635A3-A058-1871-1FF3-26667060FE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694440"/>
            <a:ext cx="6903720" cy="34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52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8011E-8D95-FC56-FD84-BF363B4D8875}"/>
              </a:ext>
            </a:extLst>
          </p:cNvPr>
          <p:cNvSpPr>
            <a:spLocks noGrp="1"/>
          </p:cNvSpPr>
          <p:nvPr>
            <p:ph type="title"/>
          </p:nvPr>
        </p:nvSpPr>
        <p:spPr>
          <a:xfrm>
            <a:off x="8643193" y="489507"/>
            <a:ext cx="3091607" cy="1655483"/>
          </a:xfrm>
        </p:spPr>
        <p:txBody>
          <a:bodyPr anchor="b">
            <a:normAutofit/>
          </a:bodyPr>
          <a:lstStyle/>
          <a:p>
            <a:r>
              <a:rPr lang="en-IL" sz="4000"/>
              <a:t>Props</a:t>
            </a:r>
          </a:p>
        </p:txBody>
      </p:sp>
      <p:pic>
        <p:nvPicPr>
          <p:cNvPr id="5" name="Picture 4" descr="Different types of keys">
            <a:extLst>
              <a:ext uri="{FF2B5EF4-FFF2-40B4-BE49-F238E27FC236}">
                <a16:creationId xmlns:a16="http://schemas.microsoft.com/office/drawing/2014/main" id="{3B053B66-8E54-50D1-4C6B-CC4DF10C6CB8}"/>
              </a:ext>
            </a:extLst>
          </p:cNvPr>
          <p:cNvPicPr>
            <a:picLocks noChangeAspect="1"/>
          </p:cNvPicPr>
          <p:nvPr/>
        </p:nvPicPr>
        <p:blipFill rotWithShape="1">
          <a:blip r:embed="rId2"/>
          <a:srcRect l="6773" r="11863"/>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DB9FE351-804F-DF25-8D61-5D0FFC415C2B}"/>
              </a:ext>
            </a:extLst>
          </p:cNvPr>
          <p:cNvSpPr>
            <a:spLocks noGrp="1"/>
          </p:cNvSpPr>
          <p:nvPr>
            <p:ph idx="1"/>
          </p:nvPr>
        </p:nvSpPr>
        <p:spPr>
          <a:xfrm>
            <a:off x="8643193" y="2418408"/>
            <a:ext cx="2942813" cy="3540265"/>
          </a:xfrm>
        </p:spPr>
        <p:txBody>
          <a:bodyPr>
            <a:normAutofit/>
          </a:bodyPr>
          <a:lstStyle/>
          <a:p>
            <a:pPr>
              <a:buFont typeface="Arial" panose="020B0604020202020204" pitchFamily="34" charset="0"/>
              <a:buChar char="•"/>
            </a:pPr>
            <a:r>
              <a:rPr lang="en-US" sz="2000" b="0" i="0">
                <a:effectLst/>
                <a:latin typeface="Söhne"/>
              </a:rPr>
              <a:t>Solves the key distribution problem. The public key can be openly shared without compromising security.</a:t>
            </a:r>
          </a:p>
          <a:p>
            <a:br>
              <a:rPr lang="en-US" sz="2000"/>
            </a:br>
            <a:endParaRPr lang="en-IL" sz="2000"/>
          </a:p>
        </p:txBody>
      </p:sp>
      <p:sp>
        <p:nvSpPr>
          <p:cNvPr id="19"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607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E818D-A098-7FAB-2301-0AE0AD045B50}"/>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b="1" i="0" kern="1200">
                <a:solidFill>
                  <a:schemeClr val="tx1"/>
                </a:solidFill>
                <a:effectLst/>
                <a:latin typeface="+mj-lt"/>
                <a:ea typeface="+mj-ea"/>
                <a:cs typeface="+mj-cs"/>
              </a:rPr>
              <a:t>Cons</a:t>
            </a:r>
            <a:r>
              <a:rPr lang="en-US" sz="7200" b="0" i="0" kern="1200">
                <a:solidFill>
                  <a:schemeClr val="tx1"/>
                </a:solidFill>
                <a:effectLst/>
                <a:latin typeface="+mj-lt"/>
                <a:ea typeface="+mj-ea"/>
                <a:cs typeface="+mj-cs"/>
              </a:rPr>
              <a:t>:</a:t>
            </a:r>
            <a:endParaRPr lang="en-US" sz="72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CA65AA2-74F6-B34D-A1F0-9E3DE32ABD2C}"/>
              </a:ext>
            </a:extLst>
          </p:cNvPr>
          <p:cNvSpPr>
            <a:spLocks noGrp="1"/>
          </p:cNvSpPr>
          <p:nvPr>
            <p:ph idx="1"/>
          </p:nvPr>
        </p:nvSpPr>
        <p:spPr>
          <a:xfrm>
            <a:off x="1524000" y="5514052"/>
            <a:ext cx="9144000" cy="651910"/>
          </a:xfrm>
        </p:spPr>
        <p:txBody>
          <a:bodyPr vert="horz" lIns="91440" tIns="45720" rIns="91440" bIns="45720" rtlCol="0" anchor="ctr">
            <a:normAutofit/>
          </a:bodyPr>
          <a:lstStyle/>
          <a:p>
            <a:pPr marL="0" indent="0" algn="ctr">
              <a:buNone/>
            </a:pPr>
            <a:r>
              <a:rPr lang="en-US" sz="2400" b="0" i="0" kern="1200">
                <a:solidFill>
                  <a:schemeClr val="tx1"/>
                </a:solidFill>
                <a:effectLst/>
                <a:latin typeface="+mn-lt"/>
                <a:ea typeface="+mn-ea"/>
                <a:cs typeface="+mn-cs"/>
              </a:rPr>
              <a:t>Slower due to more computational work.</a:t>
            </a:r>
            <a:endParaRPr lang="en-US" sz="2400" kern="1200">
              <a:solidFill>
                <a:schemeClr val="tx1"/>
              </a:solidFill>
              <a:latin typeface="+mn-lt"/>
              <a:ea typeface="+mn-ea"/>
              <a:cs typeface="+mn-cs"/>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590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summary</a:t>
            </a:r>
            <a:endParaRPr lang="en-IL" sz="3600">
              <a:solidFill>
                <a:schemeClr val="tx2"/>
              </a:solidFill>
            </a:endParaRPr>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a:xfrm>
            <a:off x="804672" y="2421682"/>
            <a:ext cx="4977578" cy="3639289"/>
          </a:xfrm>
        </p:spPr>
        <p:txBody>
          <a:bodyPr anchor="ctr">
            <a:normAutofit/>
          </a:bodyPr>
          <a:lstStyle/>
          <a:p>
            <a:r>
              <a:rPr lang="en-US" sz="1800" b="1" i="0">
                <a:solidFill>
                  <a:schemeClr val="tx2"/>
                </a:solidFill>
                <a:effectLst/>
                <a:latin typeface="Söhne"/>
              </a:rPr>
              <a:t>Symmetric Encryption:</a:t>
            </a:r>
          </a:p>
          <a:p>
            <a:pPr lvl="1">
              <a:buFont typeface="+mj-lt"/>
              <a:buAutoNum type="arabicPeriod"/>
            </a:pPr>
            <a:r>
              <a:rPr lang="en-US" sz="1800" b="1" i="0">
                <a:solidFill>
                  <a:schemeClr val="tx2"/>
                </a:solidFill>
                <a:effectLst/>
                <a:latin typeface="Söhne"/>
              </a:rPr>
              <a:t>Encryption</a:t>
            </a:r>
            <a:r>
              <a:rPr lang="en-US" sz="1800" b="0" i="0">
                <a:solidFill>
                  <a:schemeClr val="tx2"/>
                </a:solidFill>
                <a:effectLst/>
                <a:latin typeface="Söhne"/>
              </a:rPr>
              <a:t>: Plaintext + Encryption Key = Ciphertext</a:t>
            </a:r>
          </a:p>
          <a:p>
            <a:pPr lvl="1">
              <a:buFont typeface="+mj-lt"/>
              <a:buAutoNum type="arabicPeriod"/>
            </a:pPr>
            <a:r>
              <a:rPr lang="en-US" sz="1800" b="1" i="0">
                <a:solidFill>
                  <a:schemeClr val="tx2"/>
                </a:solidFill>
                <a:effectLst/>
                <a:latin typeface="Söhne"/>
              </a:rPr>
              <a:t>Decryption</a:t>
            </a:r>
            <a:r>
              <a:rPr lang="en-US" sz="1800" b="0" i="0">
                <a:solidFill>
                  <a:schemeClr val="tx2"/>
                </a:solidFill>
                <a:effectLst/>
                <a:latin typeface="Söhne"/>
              </a:rPr>
              <a:t>: Ciphertext + Same Encryption Key = Plaintext</a:t>
            </a:r>
          </a:p>
          <a:p>
            <a:r>
              <a:rPr lang="en-US" sz="1800" b="1" i="0">
                <a:solidFill>
                  <a:schemeClr val="tx2"/>
                </a:solidFill>
                <a:effectLst/>
                <a:latin typeface="Söhne"/>
              </a:rPr>
              <a:t>Asymmetric Encryption:</a:t>
            </a:r>
          </a:p>
          <a:p>
            <a:pPr lvl="1">
              <a:buFont typeface="+mj-lt"/>
              <a:buAutoNum type="arabicPeriod"/>
            </a:pPr>
            <a:r>
              <a:rPr lang="en-US" sz="1800" b="1" i="0">
                <a:solidFill>
                  <a:schemeClr val="tx2"/>
                </a:solidFill>
                <a:effectLst/>
                <a:latin typeface="Söhne"/>
              </a:rPr>
              <a:t>Encryption</a:t>
            </a:r>
            <a:r>
              <a:rPr lang="en-US" sz="1800" b="0" i="0">
                <a:solidFill>
                  <a:schemeClr val="tx2"/>
                </a:solidFill>
                <a:effectLst/>
                <a:latin typeface="Söhne"/>
              </a:rPr>
              <a:t>: Plaintext + Recipient's Public Key = Ciphertext</a:t>
            </a:r>
          </a:p>
          <a:p>
            <a:pPr lvl="1">
              <a:buFont typeface="+mj-lt"/>
              <a:buAutoNum type="arabicPeriod"/>
            </a:pPr>
            <a:r>
              <a:rPr lang="en-US" sz="1800" b="1" i="0">
                <a:solidFill>
                  <a:schemeClr val="tx2"/>
                </a:solidFill>
                <a:effectLst/>
                <a:latin typeface="Söhne"/>
              </a:rPr>
              <a:t>Decryption</a:t>
            </a:r>
            <a:r>
              <a:rPr lang="en-US" sz="1800" b="0" i="0">
                <a:solidFill>
                  <a:schemeClr val="tx2"/>
                </a:solidFill>
                <a:effectLst/>
                <a:latin typeface="Söhne"/>
              </a:rPr>
              <a:t>: Ciphertext + Recipient's Private Key = Plaintext</a:t>
            </a:r>
          </a:p>
          <a:p>
            <a:pPr marL="0" indent="0">
              <a:buNone/>
            </a:pPr>
            <a:br>
              <a:rPr lang="en-US" sz="1800">
                <a:solidFill>
                  <a:schemeClr val="tx2"/>
                </a:solidFill>
              </a:rPr>
            </a:br>
            <a:endParaRPr lang="en-IL"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Key">
            <a:extLst>
              <a:ext uri="{FF2B5EF4-FFF2-40B4-BE49-F238E27FC236}">
                <a16:creationId xmlns:a16="http://schemas.microsoft.com/office/drawing/2014/main" id="{DC562BD7-2A71-4CFE-387D-1EBC9809ED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26688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a:xfrm>
            <a:off x="1136397" y="502020"/>
            <a:ext cx="5323715" cy="1642970"/>
          </a:xfrm>
        </p:spPr>
        <p:txBody>
          <a:bodyPr anchor="b">
            <a:normAutofit/>
          </a:bodyPr>
          <a:lstStyle/>
          <a:p>
            <a:r>
              <a:rPr lang="en-US" sz="4000" dirty="0"/>
              <a:t>K</a:t>
            </a:r>
            <a:r>
              <a:rPr lang="en-IL" sz="4000" dirty="0"/>
              <a:t>ey and IV</a:t>
            </a:r>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a:xfrm>
            <a:off x="1144923" y="2405894"/>
            <a:ext cx="5315189" cy="3535083"/>
          </a:xfrm>
        </p:spPr>
        <p:txBody>
          <a:bodyPr anchor="t">
            <a:normAutofit/>
          </a:bodyPr>
          <a:lstStyle/>
          <a:p>
            <a:pPr>
              <a:buFont typeface="Arial" panose="020B0604020202020204" pitchFamily="34" charset="0"/>
              <a:buChar char="•"/>
            </a:pPr>
            <a:r>
              <a:rPr lang="en-US" sz="2000" b="1" i="0">
                <a:effectLst/>
                <a:latin typeface="Söhne"/>
              </a:rPr>
              <a:t>Key</a:t>
            </a:r>
            <a:r>
              <a:rPr lang="en-US" sz="2000" b="0" i="0">
                <a:effectLst/>
                <a:latin typeface="Söhne"/>
              </a:rPr>
              <a:t>: Ensures that the data can only be decrypted by someone who knows the key. It's the "secret" in the encryption process.</a:t>
            </a:r>
          </a:p>
          <a:p>
            <a:pPr>
              <a:buFont typeface="Arial" panose="020B0604020202020204" pitchFamily="34" charset="0"/>
              <a:buChar char="•"/>
            </a:pPr>
            <a:r>
              <a:rPr lang="en-US" sz="2000" b="1" i="0">
                <a:effectLst/>
                <a:latin typeface="Söhne"/>
              </a:rPr>
              <a:t>IV</a:t>
            </a:r>
            <a:r>
              <a:rPr lang="en-US" sz="2000" b="0" i="0">
                <a:effectLst/>
                <a:latin typeface="Söhne"/>
              </a:rPr>
              <a:t>: Makes sure that every encryption operation is unique, even if the same data and key are used. It provides unpredictability and prevents certain types of attacks.</a:t>
            </a:r>
          </a:p>
          <a:p>
            <a:endParaRPr lang="en-IL" sz="20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Encryption">
            <a:extLst>
              <a:ext uri="{FF2B5EF4-FFF2-40B4-BE49-F238E27FC236}">
                <a16:creationId xmlns:a16="http://schemas.microsoft.com/office/drawing/2014/main" id="{6C7F9DAF-FAB7-B2DC-750A-33B49661A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45390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US" b="1" i="0" dirty="0">
                <a:effectLst/>
                <a:latin typeface="Söhne"/>
              </a:rPr>
              <a:t>Hash</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A hash function takes an input (or 'message') and returns a fixed-size string of bytes. The output, typically a digest, should be unique (within reason) for every different input.</a:t>
            </a:r>
          </a:p>
          <a:p>
            <a:pPr algn="l">
              <a:buFont typeface="Arial" panose="020B0604020202020204" pitchFamily="34" charset="0"/>
              <a:buChar char="•"/>
            </a:pPr>
            <a:r>
              <a:rPr lang="en-US" b="0" i="0" dirty="0">
                <a:solidFill>
                  <a:srgbClr val="374151"/>
                </a:solidFill>
                <a:effectLst/>
                <a:latin typeface="Söhne"/>
              </a:rPr>
              <a:t>It's computationally difficult (nearly impossible) to regenerate the original input from its hash output.</a:t>
            </a:r>
          </a:p>
          <a:p>
            <a:pPr algn="l">
              <a:buFont typeface="Arial" panose="020B0604020202020204" pitchFamily="34" charset="0"/>
              <a:buChar char="•"/>
            </a:pPr>
            <a:r>
              <a:rPr lang="en-US" b="0" i="0" dirty="0">
                <a:solidFill>
                  <a:srgbClr val="374151"/>
                </a:solidFill>
                <a:effectLst/>
                <a:latin typeface="Söhne"/>
              </a:rPr>
              <a:t>Examples: SHA-256, MD5 (though MD5 is considered insecure now).</a:t>
            </a:r>
          </a:p>
          <a:p>
            <a:pPr marL="0" indent="0">
              <a:buNone/>
            </a:pPr>
            <a:endParaRPr lang="en-IL" dirty="0"/>
          </a:p>
        </p:txBody>
      </p:sp>
    </p:spTree>
    <p:extLst>
      <p:ext uri="{BB962C8B-B14F-4D97-AF65-F5344CB8AC3E}">
        <p14:creationId xmlns:p14="http://schemas.microsoft.com/office/powerpoint/2010/main" val="994300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lstStyle/>
          <a:p>
            <a:r>
              <a:rPr lang="en-US" dirty="0"/>
              <a:t>H</a:t>
            </a:r>
            <a:r>
              <a:rPr lang="en-IL" dirty="0"/>
              <a:t>ow to encrypt your data?</a:t>
            </a:r>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pPr algn="l"/>
            <a:r>
              <a:rPr lang="en-US" b="0" i="0" dirty="0">
                <a:solidFill>
                  <a:srgbClr val="374151"/>
                </a:solidFill>
                <a:effectLst/>
                <a:latin typeface="Söhne"/>
              </a:rPr>
              <a:t>Encrypting data on your AWS RDS (Relational Database Service) instance, if it's running SQL Server, PostgreSQL, MySQL, MariaDB, or Oracle, can be accomplished at several levels:</a:t>
            </a:r>
          </a:p>
          <a:p>
            <a:pPr marL="0" indent="0" algn="l">
              <a:buNone/>
            </a:pPr>
            <a:endParaRPr lang="en-US" b="0" i="0" dirty="0">
              <a:solidFill>
                <a:srgbClr val="374151"/>
              </a:solidFill>
              <a:effectLst/>
              <a:latin typeface="Söhne"/>
            </a:endParaRPr>
          </a:p>
        </p:txBody>
      </p:sp>
    </p:spTree>
    <p:extLst>
      <p:ext uri="{BB962C8B-B14F-4D97-AF65-F5344CB8AC3E}">
        <p14:creationId xmlns:p14="http://schemas.microsoft.com/office/powerpoint/2010/main" val="1952365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normAutofit/>
          </a:bodyPr>
          <a:lstStyle/>
          <a:p>
            <a:r>
              <a:rPr lang="en-US" b="1" i="0" dirty="0">
                <a:effectLst/>
                <a:latin typeface="Söhne"/>
              </a:rPr>
              <a:t>Encryption at Rest</a:t>
            </a:r>
            <a:endParaRPr lang="en-IL"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pPr marL="457200" lvl="1" indent="0" algn="l">
              <a:buNone/>
            </a:pPr>
            <a:r>
              <a:rPr lang="en-US" b="1" i="0" dirty="0">
                <a:effectLst/>
                <a:latin typeface="+mj-lt"/>
              </a:rPr>
              <a:t>AWS RDS Encryption</a:t>
            </a:r>
            <a:r>
              <a:rPr lang="en-US" b="0" i="0" dirty="0">
                <a:effectLst/>
                <a:latin typeface="+mj-lt"/>
              </a:rPr>
              <a:t>: RDS supports encryption at rest using AWS Key Management Service (KMS). It encrypts your entire DB instance, which means it encrypts both your data and backups. To use RDS encryption:</a:t>
            </a:r>
          </a:p>
          <a:p>
            <a:pPr marL="1143000" lvl="2" indent="-228600" algn="l">
              <a:buFont typeface="+mj-lt"/>
              <a:buAutoNum type="arabicPeriod"/>
            </a:pPr>
            <a:r>
              <a:rPr lang="en-US" b="0" i="0" dirty="0">
                <a:effectLst/>
                <a:latin typeface="+mj-lt"/>
              </a:rPr>
              <a:t>Set up an encryption key in AWS KMS.</a:t>
            </a:r>
          </a:p>
          <a:p>
            <a:pPr marL="1143000" lvl="2" indent="-228600" algn="l">
              <a:buFont typeface="+mj-lt"/>
              <a:buAutoNum type="arabicPeriod"/>
            </a:pPr>
            <a:r>
              <a:rPr lang="en-US" b="0" i="0" dirty="0">
                <a:effectLst/>
                <a:latin typeface="+mj-lt"/>
              </a:rPr>
              <a:t>When creating a new RDS instance or when copying a snapshot, select the option for encryption and choose your KMS key.</a:t>
            </a:r>
          </a:p>
          <a:p>
            <a:pPr marL="1143000" lvl="2" indent="-228600" algn="l">
              <a:buFont typeface="+mj-lt"/>
              <a:buAutoNum type="arabicPeriod"/>
            </a:pPr>
            <a:r>
              <a:rPr lang="en-US" b="0" i="0" dirty="0">
                <a:effectLst/>
                <a:latin typeface="+mj-lt"/>
              </a:rPr>
              <a:t>Note: Existing RDS instances cannot be encrypted directly. If you want to encrypt an existing unencrypted DB, you'll need to create a snapshot, copy it with encryption, and then restore the encrypted copy to a new DB instance.</a:t>
            </a:r>
          </a:p>
          <a:p>
            <a:pPr marL="0" indent="0">
              <a:buNone/>
            </a:pPr>
            <a:endParaRPr lang="en-IL" dirty="0">
              <a:latin typeface="+mj-lt"/>
            </a:endParaRPr>
          </a:p>
        </p:txBody>
      </p:sp>
    </p:spTree>
    <p:extLst>
      <p:ext uri="{BB962C8B-B14F-4D97-AF65-F5344CB8AC3E}">
        <p14:creationId xmlns:p14="http://schemas.microsoft.com/office/powerpoint/2010/main" val="3322858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normAutofit/>
          </a:bodyPr>
          <a:lstStyle/>
          <a:p>
            <a:r>
              <a:rPr lang="en-US" b="1" i="0" dirty="0">
                <a:effectLst/>
                <a:latin typeface="Söhne"/>
              </a:rPr>
              <a:t>Encryption in Transit</a:t>
            </a:r>
            <a:endParaRPr lang="en-IL"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r>
              <a:rPr lang="en-US" b="1" i="0" dirty="0">
                <a:effectLst/>
                <a:latin typeface="Söhne"/>
              </a:rPr>
              <a:t>SSL/TLS</a:t>
            </a:r>
            <a:r>
              <a:rPr lang="en-US" b="0" i="0" dirty="0">
                <a:solidFill>
                  <a:srgbClr val="374151"/>
                </a:solidFill>
                <a:effectLst/>
                <a:latin typeface="Söhne"/>
              </a:rPr>
              <a:t>: Ensure that your applications connect to your RDS instance using SSL/TLS. Most databases supported by RDS offer SSL support for connections, ensuring data is encrypted in transit between the application and the DB.</a:t>
            </a:r>
            <a:endParaRPr lang="en-IL" dirty="0"/>
          </a:p>
        </p:txBody>
      </p:sp>
    </p:spTree>
    <p:extLst>
      <p:ext uri="{BB962C8B-B14F-4D97-AF65-F5344CB8AC3E}">
        <p14:creationId xmlns:p14="http://schemas.microsoft.com/office/powerpoint/2010/main" val="3347608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lstStyle/>
          <a:p>
            <a:r>
              <a:rPr lang="en-US" b="1" i="0" dirty="0">
                <a:effectLst/>
                <a:latin typeface="Söhne"/>
              </a:rPr>
              <a:t>Application-level Encryption</a:t>
            </a:r>
            <a:endParaRPr lang="en-IL"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r>
              <a:rPr lang="en-US" b="1" i="0" dirty="0">
                <a:effectLst/>
                <a:latin typeface="Söhne"/>
              </a:rPr>
              <a:t>Encrypt Before Storing</a:t>
            </a:r>
            <a:r>
              <a:rPr lang="en-US" b="0" i="0" dirty="0">
                <a:solidFill>
                  <a:srgbClr val="374151"/>
                </a:solidFill>
                <a:effectLst/>
                <a:latin typeface="Söhne"/>
              </a:rPr>
              <a:t>: You can use application-side libraries to encrypt sensitive data before saving it to the database. This is commonly used for especially sensitive data like credit card numbers, SSNs, etc.</a:t>
            </a:r>
          </a:p>
          <a:p>
            <a:r>
              <a:rPr lang="en-US" b="1" i="0" dirty="0">
                <a:effectLst/>
                <a:latin typeface="Söhne"/>
              </a:rPr>
              <a:t>AWS Encryption SDK</a:t>
            </a:r>
            <a:r>
              <a:rPr lang="en-US" b="0" i="0" dirty="0">
                <a:solidFill>
                  <a:srgbClr val="374151"/>
                </a:solidFill>
                <a:effectLst/>
                <a:latin typeface="Söhne"/>
              </a:rPr>
              <a:t>: This SDK provides tools to help you encrypt and decrypt data within your application before sending or after retrieving it from the database.</a:t>
            </a:r>
            <a:endParaRPr lang="en-IL" dirty="0"/>
          </a:p>
        </p:txBody>
      </p:sp>
    </p:spTree>
    <p:extLst>
      <p:ext uri="{BB962C8B-B14F-4D97-AF65-F5344CB8AC3E}">
        <p14:creationId xmlns:p14="http://schemas.microsoft.com/office/powerpoint/2010/main" val="1608009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normAutofit/>
          </a:bodyPr>
          <a:lstStyle/>
          <a:p>
            <a:r>
              <a:rPr lang="en-US" sz="3600" b="1" i="0" dirty="0">
                <a:effectLst/>
                <a:latin typeface="Söhne"/>
              </a:rPr>
              <a:t>Transparent Data Encryption (TDE) for SQL Server</a:t>
            </a:r>
            <a:endParaRPr lang="en-IL" sz="3600"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r>
              <a:rPr lang="en-US" b="0" i="0" dirty="0">
                <a:effectLst/>
                <a:latin typeface="Söhne"/>
              </a:rPr>
              <a:t>If you're using SQL Server on RDS, you can use TDE, which is a built-in encryption method provided by SQL Server. TDE encrypts the storage of an entire database by using an encryption key called the database encryption key. </a:t>
            </a:r>
          </a:p>
          <a:p>
            <a:r>
              <a:rPr lang="en-US" dirty="0">
                <a:latin typeface="Söhne"/>
              </a:rPr>
              <a:t>There is similar tools in other SQL flavors</a:t>
            </a:r>
            <a:endParaRPr lang="en-IL" dirty="0"/>
          </a:p>
        </p:txBody>
      </p:sp>
    </p:spTree>
    <p:extLst>
      <p:ext uri="{BB962C8B-B14F-4D97-AF65-F5344CB8AC3E}">
        <p14:creationId xmlns:p14="http://schemas.microsoft.com/office/powerpoint/2010/main" val="265737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lstStyle/>
          <a:p>
            <a:r>
              <a:rPr lang="en-US" b="1" i="0" dirty="0">
                <a:effectLst/>
                <a:latin typeface="Söhne"/>
              </a:rPr>
              <a:t>Field-level Encryption</a:t>
            </a:r>
            <a:endParaRPr lang="en-IL"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r>
              <a:rPr lang="en-US" b="0" i="0" dirty="0">
                <a:effectLst/>
                <a:latin typeface="Söhne"/>
              </a:rPr>
              <a:t>Some databases allow for specific fields or columns to be encrypted, ensuring that even if someone gained access to the database, they would not be able to read sensitive data without the appropriate decryption key.</a:t>
            </a:r>
          </a:p>
          <a:p>
            <a:r>
              <a:rPr lang="en-US" dirty="0">
                <a:latin typeface="Söhne"/>
              </a:rPr>
              <a:t>If you hash and salt it there is no need…</a:t>
            </a:r>
            <a:endParaRPr lang="en-IL" dirty="0"/>
          </a:p>
        </p:txBody>
      </p:sp>
    </p:spTree>
    <p:extLst>
      <p:ext uri="{BB962C8B-B14F-4D97-AF65-F5344CB8AC3E}">
        <p14:creationId xmlns:p14="http://schemas.microsoft.com/office/powerpoint/2010/main" val="278519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E574-0B09-A488-A815-69C08605F048}"/>
              </a:ext>
            </a:extLst>
          </p:cNvPr>
          <p:cNvSpPr>
            <a:spLocks noGrp="1"/>
          </p:cNvSpPr>
          <p:nvPr>
            <p:ph type="title"/>
          </p:nvPr>
        </p:nvSpPr>
        <p:spPr/>
        <p:txBody>
          <a:bodyPr/>
          <a:lstStyle/>
          <a:p>
            <a:r>
              <a:rPr lang="en-US" b="1" i="0" dirty="0">
                <a:effectLst/>
                <a:latin typeface="Söhne"/>
              </a:rPr>
              <a:t>Access Control</a:t>
            </a:r>
            <a:endParaRPr lang="en-IL" dirty="0"/>
          </a:p>
        </p:txBody>
      </p:sp>
      <p:sp>
        <p:nvSpPr>
          <p:cNvPr id="3" name="Content Placeholder 2">
            <a:extLst>
              <a:ext uri="{FF2B5EF4-FFF2-40B4-BE49-F238E27FC236}">
                <a16:creationId xmlns:a16="http://schemas.microsoft.com/office/drawing/2014/main" id="{9EF7EFD6-DF05-D4D3-8A98-73D95B4026F6}"/>
              </a:ext>
            </a:extLst>
          </p:cNvPr>
          <p:cNvSpPr>
            <a:spLocks noGrp="1"/>
          </p:cNvSpPr>
          <p:nvPr>
            <p:ph idx="1"/>
          </p:nvPr>
        </p:nvSpPr>
        <p:spPr/>
        <p:txBody>
          <a:bodyPr/>
          <a:lstStyle/>
          <a:p>
            <a:r>
              <a:rPr lang="en-US" b="0" i="0" dirty="0">
                <a:effectLst/>
                <a:latin typeface="Söhne"/>
              </a:rPr>
              <a:t>Beyond encryption, ensure that IAM roles, security groups, and database user permissions are appropriately configured to provide the least privilege necessary for users and applications interacting with the database.</a:t>
            </a:r>
            <a:endParaRPr lang="en-IL" dirty="0"/>
          </a:p>
        </p:txBody>
      </p:sp>
    </p:spTree>
    <p:extLst>
      <p:ext uri="{BB962C8B-B14F-4D97-AF65-F5344CB8AC3E}">
        <p14:creationId xmlns:p14="http://schemas.microsoft.com/office/powerpoint/2010/main" val="68436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115A-64D1-59BC-C7A0-74A8159EA584}"/>
              </a:ext>
            </a:extLst>
          </p:cNvPr>
          <p:cNvSpPr>
            <a:spLocks noGrp="1"/>
          </p:cNvSpPr>
          <p:nvPr>
            <p:ph type="title"/>
          </p:nvPr>
        </p:nvSpPr>
        <p:spPr/>
        <p:txBody>
          <a:bodyPr/>
          <a:lstStyle/>
          <a:p>
            <a:r>
              <a:rPr lang="en-US" b="1" i="0" dirty="0">
                <a:effectLst/>
                <a:latin typeface="Söhne"/>
              </a:rPr>
              <a:t>Regular Key Rotation</a:t>
            </a:r>
            <a:endParaRPr lang="en-IL" dirty="0"/>
          </a:p>
        </p:txBody>
      </p:sp>
      <p:sp>
        <p:nvSpPr>
          <p:cNvPr id="3" name="Content Placeholder 2">
            <a:extLst>
              <a:ext uri="{FF2B5EF4-FFF2-40B4-BE49-F238E27FC236}">
                <a16:creationId xmlns:a16="http://schemas.microsoft.com/office/drawing/2014/main" id="{723368E4-607B-D4E7-7468-03388CF647A3}"/>
              </a:ext>
            </a:extLst>
          </p:cNvPr>
          <p:cNvSpPr>
            <a:spLocks noGrp="1"/>
          </p:cNvSpPr>
          <p:nvPr>
            <p:ph idx="1"/>
          </p:nvPr>
        </p:nvSpPr>
        <p:spPr/>
        <p:txBody>
          <a:bodyPr/>
          <a:lstStyle/>
          <a:p>
            <a:r>
              <a:rPr lang="en-US" b="0" i="0" dirty="0">
                <a:effectLst/>
                <a:latin typeface="Söhne"/>
              </a:rPr>
              <a:t>Periodically rotate your encryption keys. AWS KMS supports key rotation and allows for easy management of cryptographic keys.</a:t>
            </a:r>
          </a:p>
          <a:p>
            <a:r>
              <a:rPr lang="en-US" dirty="0">
                <a:latin typeface="Söhne"/>
              </a:rPr>
              <a:t>Annually or </a:t>
            </a:r>
            <a:r>
              <a:rPr lang="en-US" b="0" i="0" dirty="0">
                <a:effectLst/>
                <a:latin typeface="Söhne"/>
              </a:rPr>
              <a:t>bi-annual</a:t>
            </a:r>
            <a:endParaRPr lang="en-IL" dirty="0"/>
          </a:p>
        </p:txBody>
      </p:sp>
    </p:spTree>
    <p:extLst>
      <p:ext uri="{BB962C8B-B14F-4D97-AF65-F5344CB8AC3E}">
        <p14:creationId xmlns:p14="http://schemas.microsoft.com/office/powerpoint/2010/main" val="1755761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115A-64D1-59BC-C7A0-74A8159EA584}"/>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723368E4-607B-D4E7-7468-03388CF647A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328403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115A-64D1-59BC-C7A0-74A8159EA584}"/>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723368E4-607B-D4E7-7468-03388CF647A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409037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US" b="1" i="0" dirty="0">
                <a:effectLst/>
                <a:latin typeface="Söhne"/>
              </a:rPr>
              <a:t>digest</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r>
              <a:rPr lang="en-US" b="1" i="0" dirty="0">
                <a:effectLst/>
                <a:latin typeface="Söhne"/>
              </a:rPr>
              <a:t>digest</a:t>
            </a:r>
            <a:r>
              <a:rPr lang="en-US" b="0" i="0" dirty="0">
                <a:solidFill>
                  <a:srgbClr val="374151"/>
                </a:solidFill>
                <a:effectLst/>
                <a:latin typeface="Söhne"/>
              </a:rPr>
              <a:t> is the fixed-size output produced by a hash function when given an input. This output, the digest, should ideally be unique for every distinct input, making it a kind of "fingerprint" or "signature" for that input.</a:t>
            </a:r>
            <a:endParaRPr lang="en-IL" dirty="0"/>
          </a:p>
        </p:txBody>
      </p:sp>
    </p:spTree>
    <p:extLst>
      <p:ext uri="{BB962C8B-B14F-4D97-AF65-F5344CB8AC3E}">
        <p14:creationId xmlns:p14="http://schemas.microsoft.com/office/powerpoint/2010/main" val="2369888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115A-64D1-59BC-C7A0-74A8159EA584}"/>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723368E4-607B-D4E7-7468-03388CF647A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53567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US" dirty="0"/>
              <a:t>D</a:t>
            </a:r>
            <a:r>
              <a:rPr lang="en-IL" dirty="0"/>
              <a:t>igest options</a:t>
            </a:r>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normAutofit fontScale="92500" lnSpcReduction="10000"/>
          </a:bodyPr>
          <a:lstStyle/>
          <a:p>
            <a:pPr algn="l">
              <a:buFont typeface="+mj-lt"/>
              <a:buAutoNum type="arabicPeriod"/>
            </a:pPr>
            <a:r>
              <a:rPr lang="en-US" b="1" i="0" dirty="0">
                <a:solidFill>
                  <a:srgbClr val="374151"/>
                </a:solidFill>
                <a:effectLst/>
                <a:latin typeface="Söhne"/>
              </a:rPr>
              <a:t>'hex'</a:t>
            </a:r>
            <a:r>
              <a:rPr lang="en-US" b="0" i="0" dirty="0">
                <a:solidFill>
                  <a:srgbClr val="374151"/>
                </a:solidFill>
                <a:effectLst/>
                <a:latin typeface="Söhne"/>
              </a:rPr>
              <a:t>: This returns the hash as a hexadecimal string. Each byte of the hash is represented by two hexadecimal characters, so the output length in characters will be twice the byte length of the hash. For example, a SHA-256 hash will be 64 characters long in hex format.</a:t>
            </a:r>
          </a:p>
          <a:p>
            <a:pPr algn="l">
              <a:buFont typeface="+mj-lt"/>
              <a:buAutoNum type="arabicPeriod"/>
            </a:pPr>
            <a:r>
              <a:rPr lang="en-US" b="1" i="0" dirty="0">
                <a:solidFill>
                  <a:srgbClr val="374151"/>
                </a:solidFill>
                <a:effectLst/>
                <a:latin typeface="Söhne"/>
              </a:rPr>
              <a:t>'base64'</a:t>
            </a:r>
            <a:r>
              <a:rPr lang="en-US" b="0" i="0" dirty="0">
                <a:solidFill>
                  <a:srgbClr val="374151"/>
                </a:solidFill>
                <a:effectLst/>
                <a:latin typeface="Söhne"/>
              </a:rPr>
              <a:t>: This encodes the hash in Base64 format, which is a common encoding for transmitting binary data as ASCII strings. Base64 uses a set of 64 different characters to represent data. It's more compact than hex encoding: a SHA-256 hash will be 44 characters long in Base64 format (not including padding).</a:t>
            </a:r>
          </a:p>
          <a:p>
            <a:pPr algn="l">
              <a:buFont typeface="+mj-lt"/>
              <a:buAutoNum type="arabicPeriod"/>
            </a:pPr>
            <a:r>
              <a:rPr lang="en-US" b="1" i="0" dirty="0">
                <a:solidFill>
                  <a:srgbClr val="374151"/>
                </a:solidFill>
                <a:effectLst/>
                <a:latin typeface="Söhne"/>
              </a:rPr>
              <a:t>'latin1'</a:t>
            </a:r>
            <a:r>
              <a:rPr lang="en-US" b="0" i="0" dirty="0">
                <a:solidFill>
                  <a:srgbClr val="374151"/>
                </a:solidFill>
                <a:effectLst/>
                <a:latin typeface="Söhne"/>
              </a:rPr>
              <a:t>: This encoding will return a string where each character's code point in the string will be equal to the numeric byte value. It's less commonly used than 'hex' or 'base64' for cryptographic hashes.</a:t>
            </a:r>
          </a:p>
        </p:txBody>
      </p:sp>
    </p:spTree>
    <p:extLst>
      <p:ext uri="{BB962C8B-B14F-4D97-AF65-F5344CB8AC3E}">
        <p14:creationId xmlns:p14="http://schemas.microsoft.com/office/powerpoint/2010/main" val="231248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p:txBody>
          <a:bodyPr/>
          <a:lstStyle/>
          <a:p>
            <a:r>
              <a:rPr lang="en-US" b="1" i="0" dirty="0">
                <a:effectLst/>
                <a:latin typeface="Söhne"/>
              </a:rPr>
              <a:t>Differences</a:t>
            </a:r>
            <a:endParaRPr lang="en-IL" dirty="0"/>
          </a:p>
        </p:txBody>
      </p:sp>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p:txBody>
          <a:bodyPr/>
          <a:lstStyle/>
          <a:p>
            <a:r>
              <a:rPr lang="en-US" b="1" i="0" dirty="0">
                <a:effectLst/>
                <a:latin typeface="Söhne"/>
              </a:rPr>
              <a:t>Representation, Length</a:t>
            </a:r>
          </a:p>
          <a:p>
            <a:r>
              <a:rPr lang="en-US" b="1" i="0" dirty="0">
                <a:effectLst/>
                <a:latin typeface="Söhne"/>
              </a:rPr>
              <a:t>Usability</a:t>
            </a:r>
            <a:r>
              <a:rPr lang="en-US" b="0" i="0" dirty="0">
                <a:solidFill>
                  <a:srgbClr val="374151"/>
                </a:solidFill>
                <a:effectLst/>
                <a:latin typeface="Söhne"/>
              </a:rPr>
              <a:t>: Hex and Base64 are more common for representing hashes, especially in contexts where the hash might be displayed or transmitted. Hex, in particular, is very common in cryptographic contexts because of its straightforward translation to bytes. Base64 is often used when there's a need to embed binary data in text, such as in URLs or email. Latin1 is less commonly used because it might not produce human-readable output.</a:t>
            </a:r>
            <a:endParaRPr lang="en-IL" dirty="0"/>
          </a:p>
        </p:txBody>
      </p:sp>
    </p:spTree>
    <p:extLst>
      <p:ext uri="{BB962C8B-B14F-4D97-AF65-F5344CB8AC3E}">
        <p14:creationId xmlns:p14="http://schemas.microsoft.com/office/powerpoint/2010/main" val="339053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Example node</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D19CA5-CFD9-444C-404A-45098BF73E6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http://localhost:4000/crypto/hash/?password=super-password!</a:t>
            </a:r>
          </a:p>
        </p:txBody>
      </p:sp>
      <p:pic>
        <p:nvPicPr>
          <p:cNvPr id="4" name="Content Placeholder 3">
            <a:extLst>
              <a:ext uri="{FF2B5EF4-FFF2-40B4-BE49-F238E27FC236}">
                <a16:creationId xmlns:a16="http://schemas.microsoft.com/office/drawing/2014/main" id="{F3C9FA14-2120-8A5D-58AA-B9A807774F32}"/>
              </a:ext>
            </a:extLst>
          </p:cNvPr>
          <p:cNvPicPr>
            <a:picLocks noGrp="1" noChangeAspect="1"/>
          </p:cNvPicPr>
          <p:nvPr>
            <p:ph idx="1"/>
          </p:nvPr>
        </p:nvPicPr>
        <p:blipFill>
          <a:blip r:embed="rId2"/>
          <a:stretch>
            <a:fillRect/>
          </a:stretch>
        </p:blipFill>
        <p:spPr>
          <a:xfrm>
            <a:off x="4654296" y="1288847"/>
            <a:ext cx="6903720" cy="4280305"/>
          </a:xfrm>
          <a:prstGeom prst="rect">
            <a:avLst/>
          </a:prstGeom>
        </p:spPr>
      </p:pic>
    </p:spTree>
    <p:extLst>
      <p:ext uri="{BB962C8B-B14F-4D97-AF65-F5344CB8AC3E}">
        <p14:creationId xmlns:p14="http://schemas.microsoft.com/office/powerpoint/2010/main" val="77107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89449-9A56-B759-1DA6-98AD1A393DA7}"/>
              </a:ext>
            </a:extLst>
          </p:cNvPr>
          <p:cNvSpPr>
            <a:spLocks noGrp="1"/>
          </p:cNvSpPr>
          <p:nvPr>
            <p:ph type="title"/>
          </p:nvPr>
        </p:nvSpPr>
        <p:spPr>
          <a:xfrm>
            <a:off x="4572001" y="601744"/>
            <a:ext cx="6781800" cy="1338696"/>
          </a:xfrm>
        </p:spPr>
        <p:txBody>
          <a:bodyPr>
            <a:normAutofit/>
          </a:bodyPr>
          <a:lstStyle/>
          <a:p>
            <a:r>
              <a:rPr lang="en-US" dirty="0"/>
              <a:t>S</a:t>
            </a:r>
            <a:r>
              <a:rPr lang="en-IL" dirty="0"/>
              <a:t>alt </a:t>
            </a:r>
            <a:r>
              <a:rPr lang="en-IL"/>
              <a:t>- </a:t>
            </a:r>
            <a:r>
              <a:rPr lang="en-US" i="0">
                <a:effectLst/>
              </a:rPr>
              <a:t>What is Salt?</a:t>
            </a:r>
            <a:endParaRPr lang="en-IL"/>
          </a:p>
        </p:txBody>
      </p:sp>
      <p:pic>
        <p:nvPicPr>
          <p:cNvPr id="5" name="Picture 4" descr="Snowballs tree pattern">
            <a:extLst>
              <a:ext uri="{FF2B5EF4-FFF2-40B4-BE49-F238E27FC236}">
                <a16:creationId xmlns:a16="http://schemas.microsoft.com/office/drawing/2014/main" id="{D23CFC66-594E-399F-BD73-2C920F140EC9}"/>
              </a:ext>
            </a:extLst>
          </p:cNvPr>
          <p:cNvPicPr>
            <a:picLocks noChangeAspect="1"/>
          </p:cNvPicPr>
          <p:nvPr/>
        </p:nvPicPr>
        <p:blipFill rotWithShape="1">
          <a:blip r:embed="rId2"/>
          <a:srcRect l="30858" r="3259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35B4769-25ED-FF9A-4F81-D7A35BB5A704}"/>
              </a:ext>
            </a:extLst>
          </p:cNvPr>
          <p:cNvSpPr>
            <a:spLocks noGrp="1"/>
          </p:cNvSpPr>
          <p:nvPr>
            <p:ph idx="1"/>
          </p:nvPr>
        </p:nvSpPr>
        <p:spPr>
          <a:xfrm>
            <a:off x="4572001" y="2201958"/>
            <a:ext cx="6781800" cy="3900730"/>
          </a:xfrm>
        </p:spPr>
        <p:txBody>
          <a:bodyPr anchor="t">
            <a:normAutofit/>
          </a:bodyPr>
          <a:lstStyle/>
          <a:p>
            <a:r>
              <a:rPr lang="en-US" sz="2000" b="0" i="0">
                <a:effectLst/>
                <a:latin typeface="Söhne"/>
              </a:rPr>
              <a:t>A </a:t>
            </a:r>
            <a:r>
              <a:rPr lang="en-US" sz="2000" b="1" i="0">
                <a:effectLst/>
                <a:latin typeface="Söhne"/>
              </a:rPr>
              <a:t>salt</a:t>
            </a:r>
            <a:r>
              <a:rPr lang="en-US" sz="2000" b="0" i="0">
                <a:effectLst/>
                <a:latin typeface="Söhne"/>
              </a:rPr>
              <a:t> is a random sequence of characters that's used in conjunction with passwords during the hashing process. Its primary role is to ensure that even if multiple users have the same password, the hash of their passwords (when combined with the salt) will be unique.</a:t>
            </a:r>
          </a:p>
          <a:p>
            <a:br>
              <a:rPr lang="en-US" sz="2000"/>
            </a:br>
            <a:endParaRPr lang="en-IL" sz="2000"/>
          </a:p>
        </p:txBody>
      </p:sp>
    </p:spTree>
    <p:extLst>
      <p:ext uri="{BB962C8B-B14F-4D97-AF65-F5344CB8AC3E}">
        <p14:creationId xmlns:p14="http://schemas.microsoft.com/office/powerpoint/2010/main" val="3392470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TotalTime>
  <Words>2472</Words>
  <Application>Microsoft Macintosh PowerPoint</Application>
  <PresentationFormat>Widescreen</PresentationFormat>
  <Paragraphs>156</Paragraphs>
  <Slides>50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Helvetica Neue Medium</vt:lpstr>
      <vt:lpstr>Söhne</vt:lpstr>
      <vt:lpstr>YouTube Sans</vt:lpstr>
      <vt:lpstr>Office Theme</vt:lpstr>
      <vt:lpstr>Cryptography</vt:lpstr>
      <vt:lpstr>The Caesar Cipher</vt:lpstr>
      <vt:lpstr>Core conepts</vt:lpstr>
      <vt:lpstr>Hash</vt:lpstr>
      <vt:lpstr>digest</vt:lpstr>
      <vt:lpstr>Digest options</vt:lpstr>
      <vt:lpstr>Differences</vt:lpstr>
      <vt:lpstr>Example node</vt:lpstr>
      <vt:lpstr>Salt - What is Salt?</vt:lpstr>
      <vt:lpstr>Why Use Salts?</vt:lpstr>
      <vt:lpstr>Rainbow table</vt:lpstr>
      <vt:lpstr>Hash Collisions</vt:lpstr>
      <vt:lpstr>Brute-Force Attacks</vt:lpstr>
      <vt:lpstr>How to Use Salts Properly</vt:lpstr>
      <vt:lpstr>example</vt:lpstr>
      <vt:lpstr>Example salt crypto</vt:lpstr>
      <vt:lpstr>Wait but what about the salt ?</vt:lpstr>
      <vt:lpstr>HMAC</vt:lpstr>
      <vt:lpstr>Why Use HMAC?</vt:lpstr>
      <vt:lpstr>How Does HMAC Work?</vt:lpstr>
      <vt:lpstr>HMAC use cases</vt:lpstr>
      <vt:lpstr>encryption</vt:lpstr>
      <vt:lpstr>Basic Components</vt:lpstr>
      <vt:lpstr>Types of Encryption</vt:lpstr>
      <vt:lpstr>Symmetric Encryption</vt:lpstr>
      <vt:lpstr>Asymmetric Encryption (or Public Key Cryptography)</vt:lpstr>
      <vt:lpstr>Hybrid Encryption</vt:lpstr>
      <vt:lpstr>Use Cases</vt:lpstr>
      <vt:lpstr>In Combination</vt:lpstr>
      <vt:lpstr>Summary</vt:lpstr>
      <vt:lpstr>Symmetric Encryption</vt:lpstr>
      <vt:lpstr>Props</vt:lpstr>
      <vt:lpstr>cons</vt:lpstr>
      <vt:lpstr>PowerPoint Presentation</vt:lpstr>
      <vt:lpstr>Asymmetric Encryption</vt:lpstr>
      <vt:lpstr>Props</vt:lpstr>
      <vt:lpstr>Cons:</vt:lpstr>
      <vt:lpstr>summary</vt:lpstr>
      <vt:lpstr>Key and IV</vt:lpstr>
      <vt:lpstr>How to encrypt your data?</vt:lpstr>
      <vt:lpstr>Encryption at Rest</vt:lpstr>
      <vt:lpstr>Encryption in Transit</vt:lpstr>
      <vt:lpstr>Application-level Encryption</vt:lpstr>
      <vt:lpstr>Transparent Data Encryption (TDE) for SQL Server</vt:lpstr>
      <vt:lpstr>Field-level Encryption</vt:lpstr>
      <vt:lpstr>Access Control</vt:lpstr>
      <vt:lpstr>Regular Key Rotation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Shaked Chen</dc:creator>
  <cp:lastModifiedBy>Shaked Chen</cp:lastModifiedBy>
  <cp:revision>7</cp:revision>
  <dcterms:created xsi:type="dcterms:W3CDTF">2023-08-27T10:23:37Z</dcterms:created>
  <dcterms:modified xsi:type="dcterms:W3CDTF">2023-08-30T22:59:50Z</dcterms:modified>
</cp:coreProperties>
</file>